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6" r:id="rId8"/>
    <p:sldId id="262" r:id="rId9"/>
    <p:sldId id="263" r:id="rId10"/>
    <p:sldId id="264" r:id="rId11"/>
    <p:sldId id="265" r:id="rId12"/>
    <p:sldId id="268" r:id="rId13"/>
    <p:sldId id="267" r:id="rId14"/>
    <p:sldId id="269" r:id="rId15"/>
    <p:sldId id="270" r:id="rId16"/>
    <p:sldId id="271" r:id="rId17"/>
    <p:sldId id="272" r:id="rId18"/>
    <p:sldId id="273" r:id="rId1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4" autoAdjust="0"/>
    <p:restoredTop sz="94660"/>
  </p:normalViewPr>
  <p:slideViewPr>
    <p:cSldViewPr snapToGrid="0">
      <p:cViewPr varScale="1">
        <p:scale>
          <a:sx n="68" d="100"/>
          <a:sy n="68" d="100"/>
        </p:scale>
        <p:origin x="84"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3E66508-7401-4AE1-AA94-64AAC12D2E9B}"/>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52814EAB-BC43-4723-A312-722C1655F9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B8A9746-F467-4B72-91A6-2D5FC6E8CCEC}"/>
              </a:ext>
            </a:extLst>
          </p:cNvPr>
          <p:cNvSpPr>
            <a:spLocks noGrp="1"/>
          </p:cNvSpPr>
          <p:nvPr>
            <p:ph type="dt" sz="half" idx="10"/>
          </p:nvPr>
        </p:nvSpPr>
        <p:spPr/>
        <p:txBody>
          <a:bodyPr/>
          <a:lstStyle/>
          <a:p>
            <a:fld id="{30A9DC79-AFC9-40B7-8727-BF0C6C2E695B}" type="datetimeFigureOut">
              <a:rPr lang="fr-FR" smtClean="0"/>
              <a:t>08/02/2020</a:t>
            </a:fld>
            <a:endParaRPr lang="fr-FR"/>
          </a:p>
        </p:txBody>
      </p:sp>
      <p:sp>
        <p:nvSpPr>
          <p:cNvPr id="5" name="Espace réservé du pied de page 4">
            <a:extLst>
              <a:ext uri="{FF2B5EF4-FFF2-40B4-BE49-F238E27FC236}">
                <a16:creationId xmlns:a16="http://schemas.microsoft.com/office/drawing/2014/main" id="{71601139-0D4A-47FD-BB54-D9E8B541495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671A0D99-612E-4E2C-B6D8-EF5FE78EA02E}"/>
              </a:ext>
            </a:extLst>
          </p:cNvPr>
          <p:cNvSpPr>
            <a:spLocks noGrp="1"/>
          </p:cNvSpPr>
          <p:nvPr>
            <p:ph type="sldNum" sz="quarter" idx="12"/>
          </p:nvPr>
        </p:nvSpPr>
        <p:spPr/>
        <p:txBody>
          <a:bodyPr/>
          <a:lstStyle/>
          <a:p>
            <a:fld id="{C73317BD-ACA7-40DE-93D7-4EDC2340A13B}" type="slidenum">
              <a:rPr lang="fr-FR" smtClean="0"/>
              <a:t>‹N°›</a:t>
            </a:fld>
            <a:endParaRPr lang="fr-FR"/>
          </a:p>
        </p:txBody>
      </p:sp>
    </p:spTree>
    <p:extLst>
      <p:ext uri="{BB962C8B-B14F-4D97-AF65-F5344CB8AC3E}">
        <p14:creationId xmlns:p14="http://schemas.microsoft.com/office/powerpoint/2010/main" val="20956485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9F3163-ABCD-426C-9385-86A37141E4E8}"/>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3E9FA9DA-EDB4-41AE-B284-4928059E4FD4}"/>
              </a:ext>
            </a:extLst>
          </p:cNvPr>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CB70640-83BD-44A7-9AFD-93C0F2802697}"/>
              </a:ext>
            </a:extLst>
          </p:cNvPr>
          <p:cNvSpPr>
            <a:spLocks noGrp="1"/>
          </p:cNvSpPr>
          <p:nvPr>
            <p:ph type="dt" sz="half" idx="10"/>
          </p:nvPr>
        </p:nvSpPr>
        <p:spPr/>
        <p:txBody>
          <a:bodyPr/>
          <a:lstStyle/>
          <a:p>
            <a:fld id="{30A9DC79-AFC9-40B7-8727-BF0C6C2E695B}" type="datetimeFigureOut">
              <a:rPr lang="fr-FR" smtClean="0"/>
              <a:t>08/02/2020</a:t>
            </a:fld>
            <a:endParaRPr lang="fr-FR"/>
          </a:p>
        </p:txBody>
      </p:sp>
      <p:sp>
        <p:nvSpPr>
          <p:cNvPr id="5" name="Espace réservé du pied de page 4">
            <a:extLst>
              <a:ext uri="{FF2B5EF4-FFF2-40B4-BE49-F238E27FC236}">
                <a16:creationId xmlns:a16="http://schemas.microsoft.com/office/drawing/2014/main" id="{1072D845-1971-486D-BAD0-D2BD1AEF55A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46BE364-15F0-4CB2-9CCC-B28A9AE2C5A5}"/>
              </a:ext>
            </a:extLst>
          </p:cNvPr>
          <p:cNvSpPr>
            <a:spLocks noGrp="1"/>
          </p:cNvSpPr>
          <p:nvPr>
            <p:ph type="sldNum" sz="quarter" idx="12"/>
          </p:nvPr>
        </p:nvSpPr>
        <p:spPr/>
        <p:txBody>
          <a:bodyPr/>
          <a:lstStyle/>
          <a:p>
            <a:fld id="{C73317BD-ACA7-40DE-93D7-4EDC2340A13B}" type="slidenum">
              <a:rPr lang="fr-FR" smtClean="0"/>
              <a:t>‹N°›</a:t>
            </a:fld>
            <a:endParaRPr lang="fr-FR"/>
          </a:p>
        </p:txBody>
      </p:sp>
    </p:spTree>
    <p:extLst>
      <p:ext uri="{BB962C8B-B14F-4D97-AF65-F5344CB8AC3E}">
        <p14:creationId xmlns:p14="http://schemas.microsoft.com/office/powerpoint/2010/main" val="18290160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5E652F6-2282-4CD8-8364-53526458ADE0}"/>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7EF9B070-4AFF-4A2F-AB55-2893F23290ED}"/>
              </a:ext>
            </a:extLst>
          </p:cNvPr>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531FE39-AF78-4814-BE90-FDBD88E59D2C}"/>
              </a:ext>
            </a:extLst>
          </p:cNvPr>
          <p:cNvSpPr>
            <a:spLocks noGrp="1"/>
          </p:cNvSpPr>
          <p:nvPr>
            <p:ph type="dt" sz="half" idx="10"/>
          </p:nvPr>
        </p:nvSpPr>
        <p:spPr/>
        <p:txBody>
          <a:bodyPr/>
          <a:lstStyle/>
          <a:p>
            <a:fld id="{30A9DC79-AFC9-40B7-8727-BF0C6C2E695B}" type="datetimeFigureOut">
              <a:rPr lang="fr-FR" smtClean="0"/>
              <a:t>08/02/2020</a:t>
            </a:fld>
            <a:endParaRPr lang="fr-FR"/>
          </a:p>
        </p:txBody>
      </p:sp>
      <p:sp>
        <p:nvSpPr>
          <p:cNvPr id="5" name="Espace réservé du pied de page 4">
            <a:extLst>
              <a:ext uri="{FF2B5EF4-FFF2-40B4-BE49-F238E27FC236}">
                <a16:creationId xmlns:a16="http://schemas.microsoft.com/office/drawing/2014/main" id="{70019C06-FD7D-4377-9393-149B46C97B8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FB32064-DB00-4AC0-A9B3-6B68054980C8}"/>
              </a:ext>
            </a:extLst>
          </p:cNvPr>
          <p:cNvSpPr>
            <a:spLocks noGrp="1"/>
          </p:cNvSpPr>
          <p:nvPr>
            <p:ph type="sldNum" sz="quarter" idx="12"/>
          </p:nvPr>
        </p:nvSpPr>
        <p:spPr/>
        <p:txBody>
          <a:bodyPr/>
          <a:lstStyle/>
          <a:p>
            <a:fld id="{C73317BD-ACA7-40DE-93D7-4EDC2340A13B}" type="slidenum">
              <a:rPr lang="fr-FR" smtClean="0"/>
              <a:t>‹N°›</a:t>
            </a:fld>
            <a:endParaRPr lang="fr-FR"/>
          </a:p>
        </p:txBody>
      </p:sp>
    </p:spTree>
    <p:extLst>
      <p:ext uri="{BB962C8B-B14F-4D97-AF65-F5344CB8AC3E}">
        <p14:creationId xmlns:p14="http://schemas.microsoft.com/office/powerpoint/2010/main" val="34348848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5CF8E6B-1779-4A8C-B759-1178CD10BCE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F8C64C35-D17C-463C-B5AD-27E2AE9E8CBA}"/>
              </a:ext>
            </a:extLst>
          </p:cNvPr>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E606056-2F93-4B23-A2F4-69A6FFACE034}"/>
              </a:ext>
            </a:extLst>
          </p:cNvPr>
          <p:cNvSpPr>
            <a:spLocks noGrp="1"/>
          </p:cNvSpPr>
          <p:nvPr>
            <p:ph type="dt" sz="half" idx="10"/>
          </p:nvPr>
        </p:nvSpPr>
        <p:spPr/>
        <p:txBody>
          <a:bodyPr/>
          <a:lstStyle/>
          <a:p>
            <a:fld id="{30A9DC79-AFC9-40B7-8727-BF0C6C2E695B}" type="datetimeFigureOut">
              <a:rPr lang="fr-FR" smtClean="0"/>
              <a:t>08/02/2020</a:t>
            </a:fld>
            <a:endParaRPr lang="fr-FR"/>
          </a:p>
        </p:txBody>
      </p:sp>
      <p:sp>
        <p:nvSpPr>
          <p:cNvPr id="5" name="Espace réservé du pied de page 4">
            <a:extLst>
              <a:ext uri="{FF2B5EF4-FFF2-40B4-BE49-F238E27FC236}">
                <a16:creationId xmlns:a16="http://schemas.microsoft.com/office/drawing/2014/main" id="{62516F95-875F-409E-BBD6-8DC1D9012C4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137FC93-BC2D-4BB2-A169-59559C835EB8}"/>
              </a:ext>
            </a:extLst>
          </p:cNvPr>
          <p:cNvSpPr>
            <a:spLocks noGrp="1"/>
          </p:cNvSpPr>
          <p:nvPr>
            <p:ph type="sldNum" sz="quarter" idx="12"/>
          </p:nvPr>
        </p:nvSpPr>
        <p:spPr/>
        <p:txBody>
          <a:bodyPr/>
          <a:lstStyle/>
          <a:p>
            <a:fld id="{C73317BD-ACA7-40DE-93D7-4EDC2340A13B}" type="slidenum">
              <a:rPr lang="fr-FR" smtClean="0"/>
              <a:t>‹N°›</a:t>
            </a:fld>
            <a:endParaRPr lang="fr-FR"/>
          </a:p>
        </p:txBody>
      </p:sp>
    </p:spTree>
    <p:extLst>
      <p:ext uri="{BB962C8B-B14F-4D97-AF65-F5344CB8AC3E}">
        <p14:creationId xmlns:p14="http://schemas.microsoft.com/office/powerpoint/2010/main" val="29779774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E5C5C9-B1F8-4981-A7C9-3B68082E5447}"/>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312E2DF3-0B07-431D-9C9B-9DB9115167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a:extLst>
              <a:ext uri="{FF2B5EF4-FFF2-40B4-BE49-F238E27FC236}">
                <a16:creationId xmlns:a16="http://schemas.microsoft.com/office/drawing/2014/main" id="{8C200F08-F304-4DC5-9D1D-B187780103A0}"/>
              </a:ext>
            </a:extLst>
          </p:cNvPr>
          <p:cNvSpPr>
            <a:spLocks noGrp="1"/>
          </p:cNvSpPr>
          <p:nvPr>
            <p:ph type="dt" sz="half" idx="10"/>
          </p:nvPr>
        </p:nvSpPr>
        <p:spPr/>
        <p:txBody>
          <a:bodyPr/>
          <a:lstStyle/>
          <a:p>
            <a:fld id="{30A9DC79-AFC9-40B7-8727-BF0C6C2E695B}" type="datetimeFigureOut">
              <a:rPr lang="fr-FR" smtClean="0"/>
              <a:t>08/02/2020</a:t>
            </a:fld>
            <a:endParaRPr lang="fr-FR"/>
          </a:p>
        </p:txBody>
      </p:sp>
      <p:sp>
        <p:nvSpPr>
          <p:cNvPr id="5" name="Espace réservé du pied de page 4">
            <a:extLst>
              <a:ext uri="{FF2B5EF4-FFF2-40B4-BE49-F238E27FC236}">
                <a16:creationId xmlns:a16="http://schemas.microsoft.com/office/drawing/2014/main" id="{FD50B548-E9B3-4B39-82ED-4C29C01E44B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F03A83E-26C0-46F6-886B-283834B75BE8}"/>
              </a:ext>
            </a:extLst>
          </p:cNvPr>
          <p:cNvSpPr>
            <a:spLocks noGrp="1"/>
          </p:cNvSpPr>
          <p:nvPr>
            <p:ph type="sldNum" sz="quarter" idx="12"/>
          </p:nvPr>
        </p:nvSpPr>
        <p:spPr/>
        <p:txBody>
          <a:bodyPr/>
          <a:lstStyle/>
          <a:p>
            <a:fld id="{C73317BD-ACA7-40DE-93D7-4EDC2340A13B}" type="slidenum">
              <a:rPr lang="fr-FR" smtClean="0"/>
              <a:t>‹N°›</a:t>
            </a:fld>
            <a:endParaRPr lang="fr-FR"/>
          </a:p>
        </p:txBody>
      </p:sp>
    </p:spTree>
    <p:extLst>
      <p:ext uri="{BB962C8B-B14F-4D97-AF65-F5344CB8AC3E}">
        <p14:creationId xmlns:p14="http://schemas.microsoft.com/office/powerpoint/2010/main" val="339743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2C407D-E5CD-43F2-A191-EB976767369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AC7F227-27FC-4156-8003-A3AA2E3E2065}"/>
              </a:ext>
            </a:extLst>
          </p:cNvPr>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A1B4AA69-F1DC-4223-97B1-C548CA2B08B6}"/>
              </a:ext>
            </a:extLst>
          </p:cNvPr>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C4C6637A-62C7-4339-A3C2-FB453B31E8F0}"/>
              </a:ext>
            </a:extLst>
          </p:cNvPr>
          <p:cNvSpPr>
            <a:spLocks noGrp="1"/>
          </p:cNvSpPr>
          <p:nvPr>
            <p:ph type="dt" sz="half" idx="10"/>
          </p:nvPr>
        </p:nvSpPr>
        <p:spPr/>
        <p:txBody>
          <a:bodyPr/>
          <a:lstStyle/>
          <a:p>
            <a:fld id="{30A9DC79-AFC9-40B7-8727-BF0C6C2E695B}" type="datetimeFigureOut">
              <a:rPr lang="fr-FR" smtClean="0"/>
              <a:t>08/02/2020</a:t>
            </a:fld>
            <a:endParaRPr lang="fr-FR"/>
          </a:p>
        </p:txBody>
      </p:sp>
      <p:sp>
        <p:nvSpPr>
          <p:cNvPr id="6" name="Espace réservé du pied de page 5">
            <a:extLst>
              <a:ext uri="{FF2B5EF4-FFF2-40B4-BE49-F238E27FC236}">
                <a16:creationId xmlns:a16="http://schemas.microsoft.com/office/drawing/2014/main" id="{095AB53C-4E81-4A6D-8908-5B897746ADB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750A7DC-B61B-47A4-8EF9-F73F1439CE85}"/>
              </a:ext>
            </a:extLst>
          </p:cNvPr>
          <p:cNvSpPr>
            <a:spLocks noGrp="1"/>
          </p:cNvSpPr>
          <p:nvPr>
            <p:ph type="sldNum" sz="quarter" idx="12"/>
          </p:nvPr>
        </p:nvSpPr>
        <p:spPr/>
        <p:txBody>
          <a:bodyPr/>
          <a:lstStyle/>
          <a:p>
            <a:fld id="{C73317BD-ACA7-40DE-93D7-4EDC2340A13B}" type="slidenum">
              <a:rPr lang="fr-FR" smtClean="0"/>
              <a:t>‹N°›</a:t>
            </a:fld>
            <a:endParaRPr lang="fr-FR"/>
          </a:p>
        </p:txBody>
      </p:sp>
    </p:spTree>
    <p:extLst>
      <p:ext uri="{BB962C8B-B14F-4D97-AF65-F5344CB8AC3E}">
        <p14:creationId xmlns:p14="http://schemas.microsoft.com/office/powerpoint/2010/main" val="741127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B45E496-8370-4233-9E42-65A9CDF1D882}"/>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E07DC7B7-432C-45F7-9A0B-767B2A06CA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a:extLst>
              <a:ext uri="{FF2B5EF4-FFF2-40B4-BE49-F238E27FC236}">
                <a16:creationId xmlns:a16="http://schemas.microsoft.com/office/drawing/2014/main" id="{E94C7C2F-1B04-4418-822F-C9244B20667A}"/>
              </a:ext>
            </a:extLst>
          </p:cNvPr>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6BF86B6-EAF2-4399-876D-944866DD2A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a:extLst>
              <a:ext uri="{FF2B5EF4-FFF2-40B4-BE49-F238E27FC236}">
                <a16:creationId xmlns:a16="http://schemas.microsoft.com/office/drawing/2014/main" id="{B620E85C-D4B0-4F9B-A3FE-23CAFC3DE5DC}"/>
              </a:ext>
            </a:extLst>
          </p:cNvPr>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CB155827-4E9E-4F73-BEF2-76F6CFB57C6F}"/>
              </a:ext>
            </a:extLst>
          </p:cNvPr>
          <p:cNvSpPr>
            <a:spLocks noGrp="1"/>
          </p:cNvSpPr>
          <p:nvPr>
            <p:ph type="dt" sz="half" idx="10"/>
          </p:nvPr>
        </p:nvSpPr>
        <p:spPr/>
        <p:txBody>
          <a:bodyPr/>
          <a:lstStyle/>
          <a:p>
            <a:fld id="{30A9DC79-AFC9-40B7-8727-BF0C6C2E695B}" type="datetimeFigureOut">
              <a:rPr lang="fr-FR" smtClean="0"/>
              <a:t>08/02/2020</a:t>
            </a:fld>
            <a:endParaRPr lang="fr-FR"/>
          </a:p>
        </p:txBody>
      </p:sp>
      <p:sp>
        <p:nvSpPr>
          <p:cNvPr id="8" name="Espace réservé du pied de page 7">
            <a:extLst>
              <a:ext uri="{FF2B5EF4-FFF2-40B4-BE49-F238E27FC236}">
                <a16:creationId xmlns:a16="http://schemas.microsoft.com/office/drawing/2014/main" id="{DB262936-9063-405C-BE58-23523C6A6FF7}"/>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B6EDF46C-5904-4944-855C-5DDD1A188C72}"/>
              </a:ext>
            </a:extLst>
          </p:cNvPr>
          <p:cNvSpPr>
            <a:spLocks noGrp="1"/>
          </p:cNvSpPr>
          <p:nvPr>
            <p:ph type="sldNum" sz="quarter" idx="12"/>
          </p:nvPr>
        </p:nvSpPr>
        <p:spPr/>
        <p:txBody>
          <a:bodyPr/>
          <a:lstStyle/>
          <a:p>
            <a:fld id="{C73317BD-ACA7-40DE-93D7-4EDC2340A13B}" type="slidenum">
              <a:rPr lang="fr-FR" smtClean="0"/>
              <a:t>‹N°›</a:t>
            </a:fld>
            <a:endParaRPr lang="fr-FR"/>
          </a:p>
        </p:txBody>
      </p:sp>
    </p:spTree>
    <p:extLst>
      <p:ext uri="{BB962C8B-B14F-4D97-AF65-F5344CB8AC3E}">
        <p14:creationId xmlns:p14="http://schemas.microsoft.com/office/powerpoint/2010/main" val="1633304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2C8778-26B2-4F58-83C5-E0BFA462E390}"/>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6FE43D7-B3FC-4209-8FD9-4AAD41E50126}"/>
              </a:ext>
            </a:extLst>
          </p:cNvPr>
          <p:cNvSpPr>
            <a:spLocks noGrp="1"/>
          </p:cNvSpPr>
          <p:nvPr>
            <p:ph type="dt" sz="half" idx="10"/>
          </p:nvPr>
        </p:nvSpPr>
        <p:spPr/>
        <p:txBody>
          <a:bodyPr/>
          <a:lstStyle/>
          <a:p>
            <a:fld id="{30A9DC79-AFC9-40B7-8727-BF0C6C2E695B}" type="datetimeFigureOut">
              <a:rPr lang="fr-FR" smtClean="0"/>
              <a:t>08/02/2020</a:t>
            </a:fld>
            <a:endParaRPr lang="fr-FR"/>
          </a:p>
        </p:txBody>
      </p:sp>
      <p:sp>
        <p:nvSpPr>
          <p:cNvPr id="4" name="Espace réservé du pied de page 3">
            <a:extLst>
              <a:ext uri="{FF2B5EF4-FFF2-40B4-BE49-F238E27FC236}">
                <a16:creationId xmlns:a16="http://schemas.microsoft.com/office/drawing/2014/main" id="{46661726-F493-4619-B354-707AEFEE7959}"/>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55E95980-85C2-470C-870E-174ED7A8E349}"/>
              </a:ext>
            </a:extLst>
          </p:cNvPr>
          <p:cNvSpPr>
            <a:spLocks noGrp="1"/>
          </p:cNvSpPr>
          <p:nvPr>
            <p:ph type="sldNum" sz="quarter" idx="12"/>
          </p:nvPr>
        </p:nvSpPr>
        <p:spPr/>
        <p:txBody>
          <a:bodyPr/>
          <a:lstStyle/>
          <a:p>
            <a:fld id="{C73317BD-ACA7-40DE-93D7-4EDC2340A13B}" type="slidenum">
              <a:rPr lang="fr-FR" smtClean="0"/>
              <a:t>‹N°›</a:t>
            </a:fld>
            <a:endParaRPr lang="fr-FR"/>
          </a:p>
        </p:txBody>
      </p:sp>
    </p:spTree>
    <p:extLst>
      <p:ext uri="{BB962C8B-B14F-4D97-AF65-F5344CB8AC3E}">
        <p14:creationId xmlns:p14="http://schemas.microsoft.com/office/powerpoint/2010/main" val="238011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EF18AEDB-D4AD-4600-9FEF-8E8BA58F6A4C}"/>
              </a:ext>
            </a:extLst>
          </p:cNvPr>
          <p:cNvSpPr>
            <a:spLocks noGrp="1"/>
          </p:cNvSpPr>
          <p:nvPr>
            <p:ph type="dt" sz="half" idx="10"/>
          </p:nvPr>
        </p:nvSpPr>
        <p:spPr/>
        <p:txBody>
          <a:bodyPr/>
          <a:lstStyle/>
          <a:p>
            <a:fld id="{30A9DC79-AFC9-40B7-8727-BF0C6C2E695B}" type="datetimeFigureOut">
              <a:rPr lang="fr-FR" smtClean="0"/>
              <a:t>08/02/2020</a:t>
            </a:fld>
            <a:endParaRPr lang="fr-FR"/>
          </a:p>
        </p:txBody>
      </p:sp>
      <p:sp>
        <p:nvSpPr>
          <p:cNvPr id="3" name="Espace réservé du pied de page 2">
            <a:extLst>
              <a:ext uri="{FF2B5EF4-FFF2-40B4-BE49-F238E27FC236}">
                <a16:creationId xmlns:a16="http://schemas.microsoft.com/office/drawing/2014/main" id="{B532A222-958A-408F-92FF-92E7B7E0B2D3}"/>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3B4D5D3C-3489-4CC6-A5F3-B8FDF883697C}"/>
              </a:ext>
            </a:extLst>
          </p:cNvPr>
          <p:cNvSpPr>
            <a:spLocks noGrp="1"/>
          </p:cNvSpPr>
          <p:nvPr>
            <p:ph type="sldNum" sz="quarter" idx="12"/>
          </p:nvPr>
        </p:nvSpPr>
        <p:spPr/>
        <p:txBody>
          <a:bodyPr/>
          <a:lstStyle/>
          <a:p>
            <a:fld id="{C73317BD-ACA7-40DE-93D7-4EDC2340A13B}" type="slidenum">
              <a:rPr lang="fr-FR" smtClean="0"/>
              <a:t>‹N°›</a:t>
            </a:fld>
            <a:endParaRPr lang="fr-FR"/>
          </a:p>
        </p:txBody>
      </p:sp>
    </p:spTree>
    <p:extLst>
      <p:ext uri="{BB962C8B-B14F-4D97-AF65-F5344CB8AC3E}">
        <p14:creationId xmlns:p14="http://schemas.microsoft.com/office/powerpoint/2010/main" val="30680979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787FFFF-C18C-48D4-817C-10AB92290061}"/>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14AB45F2-237E-417C-8536-6E9DA5113DE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5603129B-D5B3-4169-8992-90FC4D70DC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B0602930-F719-43C8-BBFD-2C456418EC4C}"/>
              </a:ext>
            </a:extLst>
          </p:cNvPr>
          <p:cNvSpPr>
            <a:spLocks noGrp="1"/>
          </p:cNvSpPr>
          <p:nvPr>
            <p:ph type="dt" sz="half" idx="10"/>
          </p:nvPr>
        </p:nvSpPr>
        <p:spPr/>
        <p:txBody>
          <a:bodyPr/>
          <a:lstStyle/>
          <a:p>
            <a:fld id="{30A9DC79-AFC9-40B7-8727-BF0C6C2E695B}" type="datetimeFigureOut">
              <a:rPr lang="fr-FR" smtClean="0"/>
              <a:t>08/02/2020</a:t>
            </a:fld>
            <a:endParaRPr lang="fr-FR"/>
          </a:p>
        </p:txBody>
      </p:sp>
      <p:sp>
        <p:nvSpPr>
          <p:cNvPr id="6" name="Espace réservé du pied de page 5">
            <a:extLst>
              <a:ext uri="{FF2B5EF4-FFF2-40B4-BE49-F238E27FC236}">
                <a16:creationId xmlns:a16="http://schemas.microsoft.com/office/drawing/2014/main" id="{58CC93C6-B6EE-42A7-9E66-72E76E9110B3}"/>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D37C489-409A-4C4B-832C-1037E068B11B}"/>
              </a:ext>
            </a:extLst>
          </p:cNvPr>
          <p:cNvSpPr>
            <a:spLocks noGrp="1"/>
          </p:cNvSpPr>
          <p:nvPr>
            <p:ph type="sldNum" sz="quarter" idx="12"/>
          </p:nvPr>
        </p:nvSpPr>
        <p:spPr/>
        <p:txBody>
          <a:bodyPr/>
          <a:lstStyle/>
          <a:p>
            <a:fld id="{C73317BD-ACA7-40DE-93D7-4EDC2340A13B}" type="slidenum">
              <a:rPr lang="fr-FR" smtClean="0"/>
              <a:t>‹N°›</a:t>
            </a:fld>
            <a:endParaRPr lang="fr-FR"/>
          </a:p>
        </p:txBody>
      </p:sp>
    </p:spTree>
    <p:extLst>
      <p:ext uri="{BB962C8B-B14F-4D97-AF65-F5344CB8AC3E}">
        <p14:creationId xmlns:p14="http://schemas.microsoft.com/office/powerpoint/2010/main" val="36058537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5F9811C-1C0E-4B4B-9732-6FD31536ECAC}"/>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1D9581E5-DC21-433D-B126-CFF182E0934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8419BDF-276F-4ED1-A8B9-C4DE221613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a:extLst>
              <a:ext uri="{FF2B5EF4-FFF2-40B4-BE49-F238E27FC236}">
                <a16:creationId xmlns:a16="http://schemas.microsoft.com/office/drawing/2014/main" id="{279BE08B-5152-4F4A-8ABB-B2F7461975B2}"/>
              </a:ext>
            </a:extLst>
          </p:cNvPr>
          <p:cNvSpPr>
            <a:spLocks noGrp="1"/>
          </p:cNvSpPr>
          <p:nvPr>
            <p:ph type="dt" sz="half" idx="10"/>
          </p:nvPr>
        </p:nvSpPr>
        <p:spPr/>
        <p:txBody>
          <a:bodyPr/>
          <a:lstStyle/>
          <a:p>
            <a:fld id="{30A9DC79-AFC9-40B7-8727-BF0C6C2E695B}" type="datetimeFigureOut">
              <a:rPr lang="fr-FR" smtClean="0"/>
              <a:t>08/02/2020</a:t>
            </a:fld>
            <a:endParaRPr lang="fr-FR"/>
          </a:p>
        </p:txBody>
      </p:sp>
      <p:sp>
        <p:nvSpPr>
          <p:cNvPr id="6" name="Espace réservé du pied de page 5">
            <a:extLst>
              <a:ext uri="{FF2B5EF4-FFF2-40B4-BE49-F238E27FC236}">
                <a16:creationId xmlns:a16="http://schemas.microsoft.com/office/drawing/2014/main" id="{B84083EE-65C9-4CC4-8A8B-9DFABC77AB3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1A32051-5F72-4B58-80E4-24A4E5AA4D99}"/>
              </a:ext>
            </a:extLst>
          </p:cNvPr>
          <p:cNvSpPr>
            <a:spLocks noGrp="1"/>
          </p:cNvSpPr>
          <p:nvPr>
            <p:ph type="sldNum" sz="quarter" idx="12"/>
          </p:nvPr>
        </p:nvSpPr>
        <p:spPr/>
        <p:txBody>
          <a:bodyPr/>
          <a:lstStyle/>
          <a:p>
            <a:fld id="{C73317BD-ACA7-40DE-93D7-4EDC2340A13B}" type="slidenum">
              <a:rPr lang="fr-FR" smtClean="0"/>
              <a:t>‹N°›</a:t>
            </a:fld>
            <a:endParaRPr lang="fr-FR"/>
          </a:p>
        </p:txBody>
      </p:sp>
    </p:spTree>
    <p:extLst>
      <p:ext uri="{BB962C8B-B14F-4D97-AF65-F5344CB8AC3E}">
        <p14:creationId xmlns:p14="http://schemas.microsoft.com/office/powerpoint/2010/main" val="40741000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959C0B6-5636-4CB1-96F9-DFC5C055611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10A70EB8-6996-4B5F-81D0-AE471866068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17C6A78-ECB0-4107-85CE-527382C692D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0A9DC79-AFC9-40B7-8727-BF0C6C2E695B}" type="datetimeFigureOut">
              <a:rPr lang="fr-FR" smtClean="0"/>
              <a:t>08/02/2020</a:t>
            </a:fld>
            <a:endParaRPr lang="fr-FR"/>
          </a:p>
        </p:txBody>
      </p:sp>
      <p:sp>
        <p:nvSpPr>
          <p:cNvPr id="5" name="Espace réservé du pied de page 4">
            <a:extLst>
              <a:ext uri="{FF2B5EF4-FFF2-40B4-BE49-F238E27FC236}">
                <a16:creationId xmlns:a16="http://schemas.microsoft.com/office/drawing/2014/main" id="{3B34C3F1-2417-455E-823C-D0959DAD423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19B1478D-7037-49C8-8212-2434AC2D8A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73317BD-ACA7-40DE-93D7-4EDC2340A13B}" type="slidenum">
              <a:rPr lang="fr-FR" smtClean="0"/>
              <a:t>‹N°›</a:t>
            </a:fld>
            <a:endParaRPr lang="fr-FR"/>
          </a:p>
        </p:txBody>
      </p:sp>
    </p:spTree>
    <p:extLst>
      <p:ext uri="{BB962C8B-B14F-4D97-AF65-F5344CB8AC3E}">
        <p14:creationId xmlns:p14="http://schemas.microsoft.com/office/powerpoint/2010/main" val="190788809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g"/><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4.jpg"/></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05482A1-FB13-4080-8151-6396C923FE18}"/>
              </a:ext>
            </a:extLst>
          </p:cNvPr>
          <p:cNvSpPr>
            <a:spLocks noGrp="1"/>
          </p:cNvSpPr>
          <p:nvPr>
            <p:ph type="ctrTitle"/>
          </p:nvPr>
        </p:nvSpPr>
        <p:spPr/>
        <p:txBody>
          <a:bodyPr/>
          <a:lstStyle/>
          <a:p>
            <a:r>
              <a:rPr lang="fr-FR" dirty="0"/>
              <a:t>Règlementation sportive</a:t>
            </a:r>
          </a:p>
        </p:txBody>
      </p:sp>
      <p:sp>
        <p:nvSpPr>
          <p:cNvPr id="3" name="Sous-titre 2">
            <a:extLst>
              <a:ext uri="{FF2B5EF4-FFF2-40B4-BE49-F238E27FC236}">
                <a16:creationId xmlns:a16="http://schemas.microsoft.com/office/drawing/2014/main" id="{D01F2908-789D-4C32-9620-EDE6C3CE8343}"/>
              </a:ext>
            </a:extLst>
          </p:cNvPr>
          <p:cNvSpPr>
            <a:spLocks noGrp="1"/>
          </p:cNvSpPr>
          <p:nvPr>
            <p:ph type="subTitle" idx="1"/>
          </p:nvPr>
        </p:nvSpPr>
        <p:spPr/>
        <p:txBody>
          <a:bodyPr/>
          <a:lstStyle/>
          <a:p>
            <a:r>
              <a:rPr lang="fr-FR" dirty="0"/>
              <a:t>Les bases pour éviter les cartons</a:t>
            </a:r>
          </a:p>
        </p:txBody>
      </p:sp>
    </p:spTree>
    <p:extLst>
      <p:ext uri="{BB962C8B-B14F-4D97-AF65-F5344CB8AC3E}">
        <p14:creationId xmlns:p14="http://schemas.microsoft.com/office/powerpoint/2010/main" val="39361501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95095AE-62F3-472F-A6A8-1E1E93789BD7}"/>
              </a:ext>
            </a:extLst>
          </p:cNvPr>
          <p:cNvSpPr>
            <a:spLocks noGrp="1"/>
          </p:cNvSpPr>
          <p:nvPr>
            <p:ph idx="1"/>
          </p:nvPr>
        </p:nvSpPr>
        <p:spPr/>
        <p:txBody>
          <a:bodyPr/>
          <a:lstStyle/>
          <a:p>
            <a:r>
              <a:rPr lang="fr-FR" dirty="0"/>
              <a:t>Zone d’Aspiration Abris (AA):</a:t>
            </a:r>
          </a:p>
          <a:p>
            <a:pPr lvl="1"/>
            <a:r>
              <a:rPr lang="fr-FR" dirty="0"/>
              <a:t>Distance prise entre les roues avant de chaque vélo</a:t>
            </a:r>
          </a:p>
          <a:p>
            <a:pPr lvl="1"/>
            <a:r>
              <a:rPr lang="fr-FR" dirty="0"/>
              <a:t>7m pour jeune et XS à M</a:t>
            </a:r>
          </a:p>
          <a:p>
            <a:pPr lvl="1"/>
            <a:r>
              <a:rPr lang="fr-FR" dirty="0"/>
              <a:t>12m pour L à XXL</a:t>
            </a:r>
          </a:p>
          <a:p>
            <a:pPr lvl="1"/>
            <a:r>
              <a:rPr lang="fr-FR" dirty="0"/>
              <a:t>15m derrière une moto</a:t>
            </a:r>
          </a:p>
          <a:p>
            <a:pPr lvl="1"/>
            <a:r>
              <a:rPr lang="fr-FR" dirty="0"/>
              <a:t>35m derrière une voiture</a:t>
            </a:r>
          </a:p>
          <a:p>
            <a:pPr lvl="1"/>
            <a:r>
              <a:rPr lang="fr-FR" dirty="0"/>
              <a:t>Largeur du vélo/véhicule</a:t>
            </a:r>
          </a:p>
          <a:p>
            <a:pPr lvl="1"/>
            <a:r>
              <a:rPr lang="fr-FR" dirty="0"/>
              <a:t>25’’ pour dépasser, le concurrent dépassé doit faire l’effort de sortir de la zone d’AA, et donc ralentir</a:t>
            </a:r>
          </a:p>
          <a:p>
            <a:pPr lvl="1"/>
            <a:r>
              <a:rPr lang="fr-FR" dirty="0"/>
              <a:t>Sinon </a:t>
            </a:r>
            <a:r>
              <a:rPr lang="fr-FR" dirty="0">
                <a:highlight>
                  <a:srgbClr val="00FFFF"/>
                </a:highlight>
              </a:rPr>
              <a:t>💤</a:t>
            </a:r>
            <a:r>
              <a:rPr lang="fr-FR" dirty="0"/>
              <a:t> (dans les faits, 👨‍✈️ la première fois, mais pas obligatoire…)</a:t>
            </a:r>
          </a:p>
          <a:p>
            <a:pPr lvl="1"/>
            <a:endParaRPr lang="fr-FR" dirty="0"/>
          </a:p>
          <a:p>
            <a:endParaRPr lang="fr-FR" dirty="0"/>
          </a:p>
        </p:txBody>
      </p:sp>
      <p:sp>
        <p:nvSpPr>
          <p:cNvPr id="4" name="Titre 4">
            <a:extLst>
              <a:ext uri="{FF2B5EF4-FFF2-40B4-BE49-F238E27FC236}">
                <a16:creationId xmlns:a16="http://schemas.microsoft.com/office/drawing/2014/main" id="{0CF55AA3-5B85-4A77-99B7-2E2A37A9FABB}"/>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pic>
        <p:nvPicPr>
          <p:cNvPr id="5" name="Image 4">
            <a:extLst>
              <a:ext uri="{FF2B5EF4-FFF2-40B4-BE49-F238E27FC236}">
                <a16:creationId xmlns:a16="http://schemas.microsoft.com/office/drawing/2014/main" id="{7915E6A9-87EA-49AB-97BC-6377E9C7DD1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1823" y="408741"/>
            <a:ext cx="816842" cy="1158818"/>
          </a:xfrm>
          <a:prstGeom prst="rect">
            <a:avLst/>
          </a:prstGeom>
        </p:spPr>
      </p:pic>
    </p:spTree>
    <p:extLst>
      <p:ext uri="{BB962C8B-B14F-4D97-AF65-F5344CB8AC3E}">
        <p14:creationId xmlns:p14="http://schemas.microsoft.com/office/powerpoint/2010/main" val="15458255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CAFA415-B57D-481A-A22F-A882780CF246}"/>
              </a:ext>
            </a:extLst>
          </p:cNvPr>
          <p:cNvSpPr>
            <a:spLocks noGrp="1"/>
          </p:cNvSpPr>
          <p:nvPr>
            <p:ph idx="1"/>
          </p:nvPr>
        </p:nvSpPr>
        <p:spPr/>
        <p:txBody>
          <a:bodyPr>
            <a:normAutofit lnSpcReduction="10000"/>
          </a:bodyPr>
          <a:lstStyle/>
          <a:p>
            <a:r>
              <a:rPr lang="fr-FR" dirty="0"/>
              <a:t>Carton bleu </a:t>
            </a:r>
            <a:r>
              <a:rPr lang="fr-FR" dirty="0">
                <a:highlight>
                  <a:srgbClr val="00FFFF"/>
                </a:highlight>
              </a:rPr>
              <a:t>💤</a:t>
            </a:r>
            <a:r>
              <a:rPr lang="fr-FR" dirty="0"/>
              <a:t>:</a:t>
            </a:r>
          </a:p>
          <a:p>
            <a:pPr lvl="1"/>
            <a:endParaRPr lang="fr-FR" dirty="0"/>
          </a:p>
          <a:p>
            <a:pPr lvl="1"/>
            <a:r>
              <a:rPr lang="fr-FR" dirty="0"/>
              <a:t>C’est une pénalité en temps, il revient à l’athlète de s’arrêter sous la tente de pénalité et d’annoncer le nombre de cartons reçus. Depuis 2020, cette tente se trouve obligatoirement sur le parcours vélo, sur le parcours ou avant la ligne de descente</a:t>
            </a:r>
          </a:p>
          <a:p>
            <a:pPr lvl="1"/>
            <a:r>
              <a:rPr lang="fr-FR" dirty="0"/>
              <a:t>Si la pénalité n’est pas effectuées </a:t>
            </a:r>
            <a:r>
              <a:rPr lang="fr-FR" dirty="0">
                <a:highlight>
                  <a:srgbClr val="FF0000"/>
                </a:highlight>
              </a:rPr>
              <a:t>🤬</a:t>
            </a:r>
            <a:r>
              <a:rPr lang="fr-FR" dirty="0"/>
              <a:t> DSQ post course</a:t>
            </a:r>
          </a:p>
          <a:p>
            <a:pPr lvl="1"/>
            <a:r>
              <a:rPr lang="fr-FR" dirty="0"/>
              <a:t>Les pénalités:</a:t>
            </a:r>
          </a:p>
          <a:p>
            <a:pPr lvl="2"/>
            <a:r>
              <a:rPr lang="fr-FR" dirty="0"/>
              <a:t>1’ jeune à S</a:t>
            </a:r>
          </a:p>
          <a:p>
            <a:pPr lvl="2"/>
            <a:r>
              <a:rPr lang="fr-FR" dirty="0"/>
              <a:t>2’ M</a:t>
            </a:r>
          </a:p>
          <a:p>
            <a:pPr lvl="2"/>
            <a:r>
              <a:rPr lang="fr-FR" dirty="0"/>
              <a:t>5’ L à XXL</a:t>
            </a:r>
          </a:p>
          <a:p>
            <a:pPr lvl="2"/>
            <a:r>
              <a:rPr lang="fr-FR" dirty="0"/>
              <a:t>1 carton max jeune à M</a:t>
            </a:r>
          </a:p>
          <a:p>
            <a:pPr lvl="2"/>
            <a:r>
              <a:rPr lang="fr-FR" dirty="0"/>
              <a:t>2 cartons max L à XXL</a:t>
            </a:r>
          </a:p>
        </p:txBody>
      </p:sp>
      <p:sp>
        <p:nvSpPr>
          <p:cNvPr id="4" name="Titre 4">
            <a:extLst>
              <a:ext uri="{FF2B5EF4-FFF2-40B4-BE49-F238E27FC236}">
                <a16:creationId xmlns:a16="http://schemas.microsoft.com/office/drawing/2014/main" id="{543F18F9-5692-4C51-A24A-549C459E6777}"/>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pic>
        <p:nvPicPr>
          <p:cNvPr id="5" name="Image 4">
            <a:extLst>
              <a:ext uri="{FF2B5EF4-FFF2-40B4-BE49-F238E27FC236}">
                <a16:creationId xmlns:a16="http://schemas.microsoft.com/office/drawing/2014/main" id="{9852CE2F-4D4F-401D-AC77-7FEE706F58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1823" y="408741"/>
            <a:ext cx="816842" cy="1158818"/>
          </a:xfrm>
          <a:prstGeom prst="rect">
            <a:avLst/>
          </a:prstGeom>
        </p:spPr>
      </p:pic>
    </p:spTree>
    <p:extLst>
      <p:ext uri="{BB962C8B-B14F-4D97-AF65-F5344CB8AC3E}">
        <p14:creationId xmlns:p14="http://schemas.microsoft.com/office/powerpoint/2010/main" val="14085892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D9D4F94-12E1-4601-AAC4-B17AB95EC700}"/>
              </a:ext>
            </a:extLst>
          </p:cNvPr>
          <p:cNvSpPr>
            <a:spLocks noGrp="1"/>
          </p:cNvSpPr>
          <p:nvPr>
            <p:ph idx="1"/>
          </p:nvPr>
        </p:nvSpPr>
        <p:spPr/>
        <p:txBody>
          <a:bodyPr>
            <a:normAutofit/>
          </a:bodyPr>
          <a:lstStyle/>
          <a:p>
            <a:pPr marL="0" indent="0" algn="ctr">
              <a:buNone/>
            </a:pPr>
            <a:r>
              <a:rPr lang="fr-FR" sz="3200" dirty="0"/>
              <a:t>T2</a:t>
            </a:r>
          </a:p>
          <a:p>
            <a:pPr marL="0" indent="0" algn="ctr">
              <a:buNone/>
            </a:pPr>
            <a:endParaRPr lang="fr-FR" dirty="0"/>
          </a:p>
          <a:p>
            <a:r>
              <a:rPr lang="fr-FR" sz="3200" dirty="0"/>
              <a:t>Règle de respect et de propreté identiques à T1</a:t>
            </a:r>
          </a:p>
          <a:p>
            <a:r>
              <a:rPr lang="fr-FR" sz="3200" dirty="0"/>
              <a:t>Le casque est attaché tant que le vélo n’est pas déposé</a:t>
            </a:r>
            <a:r>
              <a:rPr lang="fr-FR" sz="3200" dirty="0">
                <a:highlight>
                  <a:srgbClr val="FFFF00"/>
                </a:highlight>
              </a:rPr>
              <a:t>😕</a:t>
            </a:r>
          </a:p>
          <a:p>
            <a:r>
              <a:rPr lang="fr-FR" sz="3200" dirty="0"/>
              <a:t>Dossard devant 👨‍✈️</a:t>
            </a:r>
          </a:p>
          <a:p>
            <a:r>
              <a:rPr lang="fr-FR" sz="3200" dirty="0"/>
              <a:t>Casque interdit dès le départ de l’emplacement </a:t>
            </a:r>
            <a:r>
              <a:rPr lang="fr-FR" sz="3200" dirty="0">
                <a:highlight>
                  <a:srgbClr val="FFFF00"/>
                </a:highlight>
              </a:rPr>
              <a:t>😕</a:t>
            </a:r>
            <a:endParaRPr lang="fr-FR" sz="3200" dirty="0"/>
          </a:p>
          <a:p>
            <a:endParaRPr lang="fr-FR" sz="3200" dirty="0"/>
          </a:p>
        </p:txBody>
      </p:sp>
      <p:sp>
        <p:nvSpPr>
          <p:cNvPr id="4" name="Titre 4">
            <a:extLst>
              <a:ext uri="{FF2B5EF4-FFF2-40B4-BE49-F238E27FC236}">
                <a16:creationId xmlns:a16="http://schemas.microsoft.com/office/drawing/2014/main" id="{BD46C055-C4F0-460F-9158-E128E2E91190}"/>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pic>
        <p:nvPicPr>
          <p:cNvPr id="5" name="Image 4">
            <a:extLst>
              <a:ext uri="{FF2B5EF4-FFF2-40B4-BE49-F238E27FC236}">
                <a16:creationId xmlns:a16="http://schemas.microsoft.com/office/drawing/2014/main" id="{523D03E1-D2BD-49BD-9F17-D9E8A52A748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1823" y="408741"/>
            <a:ext cx="816842" cy="1158818"/>
          </a:xfrm>
          <a:prstGeom prst="rect">
            <a:avLst/>
          </a:prstGeom>
        </p:spPr>
      </p:pic>
    </p:spTree>
    <p:extLst>
      <p:ext uri="{BB962C8B-B14F-4D97-AF65-F5344CB8AC3E}">
        <p14:creationId xmlns:p14="http://schemas.microsoft.com/office/powerpoint/2010/main" val="131280939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B92B84F-BEFD-41F6-ADB3-DFF559426D95}"/>
              </a:ext>
            </a:extLst>
          </p:cNvPr>
          <p:cNvSpPr>
            <a:spLocks noGrp="1"/>
          </p:cNvSpPr>
          <p:nvPr>
            <p:ph idx="1"/>
          </p:nvPr>
        </p:nvSpPr>
        <p:spPr/>
        <p:txBody>
          <a:bodyPr>
            <a:normAutofit fontScale="85000" lnSpcReduction="20000"/>
          </a:bodyPr>
          <a:lstStyle/>
          <a:p>
            <a:pPr marL="0" indent="0" algn="ctr">
              <a:buNone/>
            </a:pPr>
            <a:r>
              <a:rPr lang="fr-FR" sz="3200" dirty="0"/>
              <a:t>Course à pied</a:t>
            </a:r>
          </a:p>
          <a:p>
            <a:pPr marL="0" indent="0" algn="ctr">
              <a:buNone/>
            </a:pPr>
            <a:endParaRPr lang="fr-FR" dirty="0"/>
          </a:p>
          <a:p>
            <a:r>
              <a:rPr lang="fr-FR" dirty="0"/>
              <a:t>Casque interdit </a:t>
            </a:r>
            <a:r>
              <a:rPr lang="fr-FR" dirty="0">
                <a:highlight>
                  <a:srgbClr val="FF0000"/>
                </a:highlight>
              </a:rPr>
              <a:t>🤬</a:t>
            </a:r>
            <a:endParaRPr lang="fr-FR" dirty="0"/>
          </a:p>
          <a:p>
            <a:r>
              <a:rPr lang="fr-FR" dirty="0"/>
              <a:t>Dossard devant et lisible </a:t>
            </a:r>
            <a:r>
              <a:rPr lang="fr-FR" dirty="0">
                <a:highlight>
                  <a:srgbClr val="FFFF00"/>
                </a:highlight>
              </a:rPr>
              <a:t>😕</a:t>
            </a:r>
            <a:r>
              <a:rPr lang="fr-FR" dirty="0"/>
              <a:t> voir </a:t>
            </a:r>
            <a:r>
              <a:rPr lang="fr-FR" dirty="0">
                <a:highlight>
                  <a:srgbClr val="FF0000"/>
                </a:highlight>
              </a:rPr>
              <a:t>🤬</a:t>
            </a:r>
            <a:r>
              <a:rPr lang="fr-FR" dirty="0"/>
              <a:t> si impossible à corriger</a:t>
            </a:r>
          </a:p>
          <a:p>
            <a:r>
              <a:rPr lang="fr-FR" dirty="0"/>
              <a:t>La ceinture porte dossard doit être portée au dessus des hanches</a:t>
            </a:r>
          </a:p>
          <a:p>
            <a:r>
              <a:rPr lang="fr-FR" dirty="0"/>
              <a:t>Jeter ses déchets en dehors des zones propres </a:t>
            </a:r>
            <a:r>
              <a:rPr lang="fr-FR" dirty="0">
                <a:highlight>
                  <a:srgbClr val="FFFF00"/>
                </a:highlight>
              </a:rPr>
              <a:t>😕</a:t>
            </a:r>
            <a:r>
              <a:rPr lang="fr-FR" dirty="0"/>
              <a:t> ou </a:t>
            </a:r>
            <a:r>
              <a:rPr lang="fr-FR" dirty="0">
                <a:highlight>
                  <a:srgbClr val="FF0000"/>
                </a:highlight>
              </a:rPr>
              <a:t>🤬</a:t>
            </a:r>
          </a:p>
          <a:p>
            <a:r>
              <a:rPr lang="fr-FR" dirty="0"/>
              <a:t>Aide extérieure </a:t>
            </a:r>
            <a:r>
              <a:rPr lang="fr-FR" dirty="0">
                <a:highlight>
                  <a:srgbClr val="FF0000"/>
                </a:highlight>
              </a:rPr>
              <a:t>🤬</a:t>
            </a:r>
          </a:p>
          <a:p>
            <a:r>
              <a:rPr lang="fr-FR" dirty="0"/>
              <a:t>Il est obligatoire de terminer seul, sans accompagnant (enfant…)</a:t>
            </a:r>
          </a:p>
          <a:p>
            <a:r>
              <a:rPr lang="fr-FR" dirty="0"/>
              <a:t>Il est autorisé d’être torse nu sauf:</a:t>
            </a:r>
          </a:p>
          <a:p>
            <a:pPr lvl="1"/>
            <a:r>
              <a:rPr lang="fr-FR" dirty="0"/>
              <a:t>Brassière obligatoire pour les femmes</a:t>
            </a:r>
          </a:p>
          <a:p>
            <a:pPr lvl="1"/>
            <a:r>
              <a:rPr lang="fr-FR" dirty="0"/>
              <a:t>Les bretelles d’une </a:t>
            </a:r>
            <a:r>
              <a:rPr lang="fr-FR" dirty="0" err="1"/>
              <a:t>trifonction</a:t>
            </a:r>
            <a:r>
              <a:rPr lang="fr-FR" dirty="0"/>
              <a:t> doivent toujours être sur les épaules</a:t>
            </a:r>
          </a:p>
          <a:p>
            <a:pPr lvl="1"/>
            <a:r>
              <a:rPr lang="fr-FR" dirty="0"/>
              <a:t>Dans les 200 derniers mètres, fermeture mini au niveau du sternum</a:t>
            </a:r>
          </a:p>
          <a:p>
            <a:pPr marL="457200" lvl="1" indent="0">
              <a:buNone/>
            </a:pPr>
            <a:endParaRPr lang="fr-FR" dirty="0"/>
          </a:p>
          <a:p>
            <a:endParaRPr lang="fr-FR" sz="3200" dirty="0"/>
          </a:p>
        </p:txBody>
      </p:sp>
      <p:sp>
        <p:nvSpPr>
          <p:cNvPr id="4" name="Titre 4">
            <a:extLst>
              <a:ext uri="{FF2B5EF4-FFF2-40B4-BE49-F238E27FC236}">
                <a16:creationId xmlns:a16="http://schemas.microsoft.com/office/drawing/2014/main" id="{BFB2E751-314F-4FAD-B7D6-6F763D9465B2}"/>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pic>
        <p:nvPicPr>
          <p:cNvPr id="5" name="Image 4">
            <a:extLst>
              <a:ext uri="{FF2B5EF4-FFF2-40B4-BE49-F238E27FC236}">
                <a16:creationId xmlns:a16="http://schemas.microsoft.com/office/drawing/2014/main" id="{78E07F54-F814-4E21-974E-1ECBB99E0E2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1823" y="408741"/>
            <a:ext cx="816842" cy="1158818"/>
          </a:xfrm>
          <a:prstGeom prst="rect">
            <a:avLst/>
          </a:prstGeom>
        </p:spPr>
      </p:pic>
    </p:spTree>
    <p:extLst>
      <p:ext uri="{BB962C8B-B14F-4D97-AF65-F5344CB8AC3E}">
        <p14:creationId xmlns:p14="http://schemas.microsoft.com/office/powerpoint/2010/main" val="22824663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3D5E313E-8900-4350-8A63-D8BC6C63B460}"/>
              </a:ext>
            </a:extLst>
          </p:cNvPr>
          <p:cNvSpPr>
            <a:spLocks noGrp="1"/>
          </p:cNvSpPr>
          <p:nvPr>
            <p:ph idx="1"/>
          </p:nvPr>
        </p:nvSpPr>
        <p:spPr/>
        <p:txBody>
          <a:bodyPr>
            <a:normAutofit lnSpcReduction="10000"/>
          </a:bodyPr>
          <a:lstStyle/>
          <a:p>
            <a:pPr marL="0" indent="0" algn="ctr">
              <a:buNone/>
            </a:pPr>
            <a:r>
              <a:rPr lang="fr-FR" sz="3200" dirty="0"/>
              <a:t>Après la course</a:t>
            </a:r>
            <a:endParaRPr lang="fr-FR" dirty="0"/>
          </a:p>
          <a:p>
            <a:endParaRPr lang="fr-FR" sz="3200" dirty="0"/>
          </a:p>
          <a:p>
            <a:r>
              <a:rPr lang="fr-FR" sz="3200" dirty="0"/>
              <a:t>A 200m de la ligne, un arbitre vous rappelle de fermer votre tenue et de bien avoir un dossard visible. Si le juge d’arrivée ne peut pas lire votre numéro, il vous revient d’aller le voir dès la ligne franchie pour lui montrer, sinon </a:t>
            </a:r>
            <a:r>
              <a:rPr lang="fr-FR" sz="3200" dirty="0">
                <a:highlight>
                  <a:srgbClr val="FF0000"/>
                </a:highlight>
              </a:rPr>
              <a:t>🤬</a:t>
            </a:r>
            <a:r>
              <a:rPr lang="fr-FR" sz="3200" dirty="0"/>
              <a:t> DNF (le classement de l’arbitre fait foi)</a:t>
            </a:r>
          </a:p>
          <a:p>
            <a:r>
              <a:rPr lang="fr-FR" sz="3200" dirty="0"/>
              <a:t>Vous pouvez encore être sanctionné jusqu’à la proclamation des résultats (irrespect, insulte…)</a:t>
            </a:r>
          </a:p>
        </p:txBody>
      </p:sp>
      <p:sp>
        <p:nvSpPr>
          <p:cNvPr id="4" name="Titre 4">
            <a:extLst>
              <a:ext uri="{FF2B5EF4-FFF2-40B4-BE49-F238E27FC236}">
                <a16:creationId xmlns:a16="http://schemas.microsoft.com/office/drawing/2014/main" id="{AFB905A9-4F09-4CB5-98C6-21B99773E7A4}"/>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pic>
        <p:nvPicPr>
          <p:cNvPr id="5" name="Image 4">
            <a:extLst>
              <a:ext uri="{FF2B5EF4-FFF2-40B4-BE49-F238E27FC236}">
                <a16:creationId xmlns:a16="http://schemas.microsoft.com/office/drawing/2014/main" id="{C3104BCA-D905-4B2C-93C0-C2BBDCFCD56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1823" y="408741"/>
            <a:ext cx="816842" cy="1158818"/>
          </a:xfrm>
          <a:prstGeom prst="rect">
            <a:avLst/>
          </a:prstGeom>
        </p:spPr>
      </p:pic>
    </p:spTree>
    <p:extLst>
      <p:ext uri="{BB962C8B-B14F-4D97-AF65-F5344CB8AC3E}">
        <p14:creationId xmlns:p14="http://schemas.microsoft.com/office/powerpoint/2010/main" val="26987754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4B606ACA-28D9-43B9-81D5-8A147289616B}"/>
              </a:ext>
            </a:extLst>
          </p:cNvPr>
          <p:cNvSpPr>
            <a:spLocks noGrp="1"/>
          </p:cNvSpPr>
          <p:nvPr>
            <p:ph idx="1"/>
          </p:nvPr>
        </p:nvSpPr>
        <p:spPr/>
        <p:txBody>
          <a:bodyPr>
            <a:normAutofit fontScale="85000" lnSpcReduction="20000"/>
          </a:bodyPr>
          <a:lstStyle/>
          <a:p>
            <a:pPr marL="0" indent="0" algn="ctr">
              <a:buNone/>
            </a:pPr>
            <a:r>
              <a:rPr lang="fr-FR" sz="3200" dirty="0"/>
              <a:t>Autres formats de course</a:t>
            </a:r>
          </a:p>
          <a:p>
            <a:pPr algn="ctr"/>
            <a:endParaRPr lang="fr-FR" dirty="0"/>
          </a:p>
          <a:p>
            <a:r>
              <a:rPr lang="fr-FR" sz="3200" dirty="0"/>
              <a:t>Duathlon, </a:t>
            </a:r>
            <a:r>
              <a:rPr lang="fr-FR" sz="3200" dirty="0" err="1"/>
              <a:t>aquathlon</a:t>
            </a:r>
            <a:r>
              <a:rPr lang="fr-FR" sz="3200" dirty="0"/>
              <a:t>, cross-tri, cross-</a:t>
            </a:r>
            <a:r>
              <a:rPr lang="fr-FR" sz="3200" dirty="0" err="1"/>
              <a:t>dua</a:t>
            </a:r>
            <a:r>
              <a:rPr lang="fr-FR" sz="3200" dirty="0"/>
              <a:t>, triathlon des neiges, cyclathlon, </a:t>
            </a:r>
            <a:r>
              <a:rPr lang="fr-FR" sz="3200" dirty="0" err="1"/>
              <a:t>aquabike</a:t>
            </a:r>
            <a:r>
              <a:rPr lang="fr-FR" sz="3200" dirty="0"/>
              <a:t>… mèmes règles</a:t>
            </a:r>
          </a:p>
          <a:p>
            <a:r>
              <a:rPr lang="fr-FR" sz="3200" dirty="0" err="1"/>
              <a:t>Run&amp;Bike</a:t>
            </a:r>
            <a:r>
              <a:rPr lang="fr-FR" sz="3200" dirty="0"/>
              <a:t>, règles spécifiques par épreuve, les 2 coéquipiers doivent juste passer ensemble dans les zones de regroupement et à l’arrivée avec le vélo, et courir avec le casque</a:t>
            </a:r>
          </a:p>
          <a:p>
            <a:r>
              <a:rPr lang="fr-FR" sz="3200" dirty="0" err="1"/>
              <a:t>Swimrun</a:t>
            </a:r>
            <a:r>
              <a:rPr lang="fr-FR" sz="3200" dirty="0"/>
              <a:t>, raid, règles spécifiques à chaque épreuve</a:t>
            </a:r>
          </a:p>
          <a:p>
            <a:r>
              <a:rPr lang="fr-FR" sz="3200" dirty="0"/>
              <a:t>Relais A, 4 coéquipiers, l’un après l’autres avec les mèmes règles</a:t>
            </a:r>
          </a:p>
          <a:p>
            <a:r>
              <a:rPr lang="fr-FR" sz="3200" dirty="0"/>
              <a:t>Relais B, 2 ou 3 coéquipiers, en respectant les mêmes règles avec passage de la puce à l’emplacement de la transition comme témoin, c’est le seul endroit où il peut y avoir entraide</a:t>
            </a:r>
          </a:p>
        </p:txBody>
      </p:sp>
      <p:sp>
        <p:nvSpPr>
          <p:cNvPr id="4" name="Titre 4">
            <a:extLst>
              <a:ext uri="{FF2B5EF4-FFF2-40B4-BE49-F238E27FC236}">
                <a16:creationId xmlns:a16="http://schemas.microsoft.com/office/drawing/2014/main" id="{8257BBAF-72DB-4E84-B54C-D43A0C26CA53}"/>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pic>
        <p:nvPicPr>
          <p:cNvPr id="5" name="Image 4">
            <a:extLst>
              <a:ext uri="{FF2B5EF4-FFF2-40B4-BE49-F238E27FC236}">
                <a16:creationId xmlns:a16="http://schemas.microsoft.com/office/drawing/2014/main" id="{D76D4889-3F48-4F5A-9EF8-7FA61883011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1823" y="408741"/>
            <a:ext cx="816842" cy="1158818"/>
          </a:xfrm>
          <a:prstGeom prst="rect">
            <a:avLst/>
          </a:prstGeom>
        </p:spPr>
      </p:pic>
    </p:spTree>
    <p:extLst>
      <p:ext uri="{BB962C8B-B14F-4D97-AF65-F5344CB8AC3E}">
        <p14:creationId xmlns:p14="http://schemas.microsoft.com/office/powerpoint/2010/main" val="81038212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0FA2D87-D781-4285-B5C6-F80FE00BAC7E}"/>
              </a:ext>
            </a:extLst>
          </p:cNvPr>
          <p:cNvSpPr>
            <a:spLocks noGrp="1"/>
          </p:cNvSpPr>
          <p:nvPr>
            <p:ph idx="1"/>
          </p:nvPr>
        </p:nvSpPr>
        <p:spPr/>
        <p:txBody>
          <a:bodyPr>
            <a:normAutofit fontScale="77500" lnSpcReduction="20000"/>
          </a:bodyPr>
          <a:lstStyle/>
          <a:p>
            <a:pPr marL="0" indent="0" algn="ctr">
              <a:buNone/>
            </a:pPr>
            <a:r>
              <a:rPr lang="fr-FR" sz="3200" dirty="0"/>
              <a:t>CLM par équipe</a:t>
            </a:r>
          </a:p>
          <a:p>
            <a:pPr marL="0" indent="0" algn="ctr">
              <a:buNone/>
            </a:pPr>
            <a:endParaRPr lang="fr-FR" dirty="0"/>
          </a:p>
          <a:p>
            <a:r>
              <a:rPr lang="fr-FR" dirty="0"/>
              <a:t>Chaque concurrent est responsable de son matériel, et ne peut toucher que celui là</a:t>
            </a:r>
          </a:p>
          <a:p>
            <a:r>
              <a:rPr lang="fr-FR" dirty="0"/>
              <a:t>Zone d’AA 12m pour tous les formats, de la roue avant du dernier vélo à la roue avant du premier vélo suivant, toujours 25’’ pour dépasser</a:t>
            </a:r>
          </a:p>
          <a:p>
            <a:r>
              <a:rPr lang="fr-FR" dirty="0"/>
              <a:t>Toujours un minimum de 3 personnes par équipe avec une personne de chaque sexe si équipe mixte </a:t>
            </a:r>
            <a:r>
              <a:rPr lang="fr-FR" dirty="0">
                <a:highlight>
                  <a:srgbClr val="FFFF00"/>
                </a:highlight>
              </a:rPr>
              <a:t>😕</a:t>
            </a:r>
          </a:p>
          <a:p>
            <a:r>
              <a:rPr lang="fr-FR" dirty="0"/>
              <a:t>Si une équipe part à 3 d’une transition, les autres coéquipiers seront mis hors course </a:t>
            </a:r>
            <a:r>
              <a:rPr lang="fr-FR" dirty="0">
                <a:highlight>
                  <a:srgbClr val="FF0000"/>
                </a:highlight>
              </a:rPr>
              <a:t>🤬</a:t>
            </a:r>
          </a:p>
          <a:p>
            <a:r>
              <a:rPr lang="fr-FR" dirty="0"/>
              <a:t>Si un concurrent est disqualifié pour faute, il doit quitter immédiatement la course sans aider ses partenaires (bidon, gel, poussette, près de matériel…)</a:t>
            </a:r>
          </a:p>
          <a:p>
            <a:r>
              <a:rPr lang="fr-FR" dirty="0"/>
              <a:t>2 coéquipiers peuvent s’aider en course (se pousser par ex) mais sans aide type corde ou autre</a:t>
            </a:r>
          </a:p>
          <a:p>
            <a:endParaRPr lang="fr-FR" dirty="0"/>
          </a:p>
          <a:p>
            <a:pPr marL="0" indent="0" algn="ctr">
              <a:buNone/>
            </a:pPr>
            <a:endParaRPr lang="fr-FR" sz="3200" dirty="0"/>
          </a:p>
        </p:txBody>
      </p:sp>
      <p:sp>
        <p:nvSpPr>
          <p:cNvPr id="4" name="Titre 4">
            <a:extLst>
              <a:ext uri="{FF2B5EF4-FFF2-40B4-BE49-F238E27FC236}">
                <a16:creationId xmlns:a16="http://schemas.microsoft.com/office/drawing/2014/main" id="{828014B9-DD46-479E-BBAB-E8882C6E3EC9}"/>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pic>
        <p:nvPicPr>
          <p:cNvPr id="5" name="Image 4">
            <a:extLst>
              <a:ext uri="{FF2B5EF4-FFF2-40B4-BE49-F238E27FC236}">
                <a16:creationId xmlns:a16="http://schemas.microsoft.com/office/drawing/2014/main" id="{B90BD9C6-6F61-4E67-AC07-1DDFE384A7A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1823" y="408741"/>
            <a:ext cx="816842" cy="1158818"/>
          </a:xfrm>
          <a:prstGeom prst="rect">
            <a:avLst/>
          </a:prstGeom>
        </p:spPr>
      </p:pic>
    </p:spTree>
    <p:extLst>
      <p:ext uri="{BB962C8B-B14F-4D97-AF65-F5344CB8AC3E}">
        <p14:creationId xmlns:p14="http://schemas.microsoft.com/office/powerpoint/2010/main" val="40044992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0EE1542-F2B1-44C6-A6A7-EC6E20C4E92C}"/>
              </a:ext>
            </a:extLst>
          </p:cNvPr>
          <p:cNvSpPr>
            <a:spLocks noGrp="1"/>
          </p:cNvSpPr>
          <p:nvPr>
            <p:ph idx="1"/>
          </p:nvPr>
        </p:nvSpPr>
        <p:spPr/>
        <p:txBody>
          <a:bodyPr>
            <a:normAutofit fontScale="92500"/>
          </a:bodyPr>
          <a:lstStyle/>
          <a:p>
            <a:pPr algn="ctr"/>
            <a:r>
              <a:rPr lang="fr-FR" sz="3200" dirty="0"/>
              <a:t>Accompagnateurs</a:t>
            </a:r>
            <a:endParaRPr lang="fr-FR" dirty="0"/>
          </a:p>
          <a:p>
            <a:endParaRPr lang="fr-FR" sz="3200" dirty="0"/>
          </a:p>
          <a:p>
            <a:r>
              <a:rPr lang="fr-FR" sz="3200" dirty="0"/>
              <a:t>Les encouragements, informations sur les temps </a:t>
            </a:r>
            <a:r>
              <a:rPr lang="fr-FR" sz="3200" dirty="0" err="1"/>
              <a:t>ect</a:t>
            </a:r>
            <a:r>
              <a:rPr lang="fr-FR" sz="3200" dirty="0"/>
              <a:t>… ne peuvent se faire que statique, en point fixe</a:t>
            </a:r>
          </a:p>
          <a:p>
            <a:r>
              <a:rPr lang="fr-FR" sz="3200" dirty="0"/>
              <a:t>Il est interdit d’aider un concurrent de quelque façon que ce soit:</a:t>
            </a:r>
          </a:p>
          <a:p>
            <a:pPr lvl="1"/>
            <a:r>
              <a:rPr lang="fr-FR" sz="2800" dirty="0"/>
              <a:t>Rentrer dans l’AT</a:t>
            </a:r>
          </a:p>
          <a:p>
            <a:pPr lvl="1"/>
            <a:r>
              <a:rPr lang="fr-FR" sz="2800" dirty="0"/>
              <a:t>Donner à manger</a:t>
            </a:r>
          </a:p>
          <a:p>
            <a:pPr lvl="1"/>
            <a:r>
              <a:rPr lang="fr-FR" sz="2800" dirty="0"/>
              <a:t>Courir à coté</a:t>
            </a:r>
          </a:p>
          <a:p>
            <a:pPr lvl="1"/>
            <a:r>
              <a:rPr lang="fr-FR" sz="2800" dirty="0"/>
              <a:t>Récupérer un déchet, une casquette, des lunettes…</a:t>
            </a:r>
          </a:p>
          <a:p>
            <a:pPr marL="457200" lvl="1" indent="0">
              <a:buNone/>
            </a:pPr>
            <a:endParaRPr lang="fr-FR" sz="2800" dirty="0"/>
          </a:p>
        </p:txBody>
      </p:sp>
      <p:sp>
        <p:nvSpPr>
          <p:cNvPr id="4" name="Titre 4">
            <a:extLst>
              <a:ext uri="{FF2B5EF4-FFF2-40B4-BE49-F238E27FC236}">
                <a16:creationId xmlns:a16="http://schemas.microsoft.com/office/drawing/2014/main" id="{0975A4FC-0833-462C-A60C-C85C22C5F2B5}"/>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pic>
        <p:nvPicPr>
          <p:cNvPr id="5" name="Image 4">
            <a:extLst>
              <a:ext uri="{FF2B5EF4-FFF2-40B4-BE49-F238E27FC236}">
                <a16:creationId xmlns:a16="http://schemas.microsoft.com/office/drawing/2014/main" id="{5A17BE64-10FD-49DB-AFEF-35B7D6860F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1823" y="408741"/>
            <a:ext cx="816842" cy="1158818"/>
          </a:xfrm>
          <a:prstGeom prst="rect">
            <a:avLst/>
          </a:prstGeom>
        </p:spPr>
      </p:pic>
    </p:spTree>
    <p:extLst>
      <p:ext uri="{BB962C8B-B14F-4D97-AF65-F5344CB8AC3E}">
        <p14:creationId xmlns:p14="http://schemas.microsoft.com/office/powerpoint/2010/main" val="177244628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C0BF2A1-FF71-496E-99BF-E97449FE8068}"/>
              </a:ext>
            </a:extLst>
          </p:cNvPr>
          <p:cNvSpPr>
            <a:spLocks noGrp="1"/>
          </p:cNvSpPr>
          <p:nvPr>
            <p:ph idx="1"/>
          </p:nvPr>
        </p:nvSpPr>
        <p:spPr/>
        <p:txBody>
          <a:bodyPr/>
          <a:lstStyle/>
          <a:p>
            <a:pPr marL="0" indent="0" algn="ctr">
              <a:buNone/>
            </a:pPr>
            <a:endParaRPr lang="fr-FR" dirty="0"/>
          </a:p>
          <a:p>
            <a:pPr marL="0" indent="0" algn="ctr">
              <a:buNone/>
            </a:pPr>
            <a:endParaRPr lang="fr-FR" dirty="0"/>
          </a:p>
          <a:p>
            <a:pPr marL="0" indent="0" algn="ctr">
              <a:buNone/>
            </a:pPr>
            <a:r>
              <a:rPr lang="fr-FR" dirty="0"/>
              <a:t>IL EST OBLIGATOIRE DE PRENDRE DU PLAISIR</a:t>
            </a:r>
          </a:p>
          <a:p>
            <a:pPr marL="0" indent="0" algn="ctr">
              <a:buNone/>
            </a:pPr>
            <a:endParaRPr lang="fr-FR" dirty="0"/>
          </a:p>
          <a:p>
            <a:pPr marL="0" indent="0" algn="ctr">
              <a:buNone/>
            </a:pPr>
            <a:r>
              <a:rPr lang="fr-FR" dirty="0"/>
              <a:t>MERCI</a:t>
            </a:r>
          </a:p>
          <a:p>
            <a:pPr marL="0" indent="0" algn="ctr">
              <a:buNone/>
            </a:pPr>
            <a:endParaRPr lang="fr-FR" dirty="0"/>
          </a:p>
          <a:p>
            <a:pPr marL="0" indent="0" algn="ctr">
              <a:buNone/>
            </a:pPr>
            <a:endParaRPr lang="fr-FR" dirty="0"/>
          </a:p>
          <a:p>
            <a:pPr marL="0" indent="0" algn="r">
              <a:buNone/>
            </a:pPr>
            <a:r>
              <a:rPr lang="fr-FR" i="1" dirty="0"/>
              <a:t>ÔBMATH</a:t>
            </a:r>
            <a:endParaRPr lang="fr-FR" dirty="0"/>
          </a:p>
          <a:p>
            <a:pPr marL="0" indent="0" algn="r">
              <a:buNone/>
            </a:pPr>
            <a:endParaRPr lang="fr-FR" dirty="0"/>
          </a:p>
        </p:txBody>
      </p:sp>
      <p:sp>
        <p:nvSpPr>
          <p:cNvPr id="4" name="Titre 4">
            <a:extLst>
              <a:ext uri="{FF2B5EF4-FFF2-40B4-BE49-F238E27FC236}">
                <a16:creationId xmlns:a16="http://schemas.microsoft.com/office/drawing/2014/main" id="{205F1BDE-2581-4248-A476-7A498B128E7E}"/>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pic>
        <p:nvPicPr>
          <p:cNvPr id="5" name="Image 4">
            <a:extLst>
              <a:ext uri="{FF2B5EF4-FFF2-40B4-BE49-F238E27FC236}">
                <a16:creationId xmlns:a16="http://schemas.microsoft.com/office/drawing/2014/main" id="{127073ED-B1B7-46E3-89DB-DA5891D4485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1823" y="408741"/>
            <a:ext cx="816842" cy="1158818"/>
          </a:xfrm>
          <a:prstGeom prst="rect">
            <a:avLst/>
          </a:prstGeom>
        </p:spPr>
      </p:pic>
    </p:spTree>
    <p:extLst>
      <p:ext uri="{BB962C8B-B14F-4D97-AF65-F5344CB8AC3E}">
        <p14:creationId xmlns:p14="http://schemas.microsoft.com/office/powerpoint/2010/main" val="2290291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C9719462-3A09-40AE-86F8-C6610A4750B1}"/>
              </a:ext>
            </a:extLst>
          </p:cNvPr>
          <p:cNvSpPr>
            <a:spLocks noGrp="1"/>
          </p:cNvSpPr>
          <p:nvPr>
            <p:ph idx="1"/>
          </p:nvPr>
        </p:nvSpPr>
        <p:spPr/>
        <p:txBody>
          <a:bodyPr>
            <a:normAutofit fontScale="85000" lnSpcReduction="20000"/>
          </a:bodyPr>
          <a:lstStyle/>
          <a:p>
            <a:r>
              <a:rPr lang="fr-FR" dirty="0"/>
              <a:t>Les sanctions</a:t>
            </a:r>
          </a:p>
          <a:p>
            <a:r>
              <a:rPr lang="fr-FR" dirty="0"/>
              <a:t>Avant la course</a:t>
            </a:r>
          </a:p>
          <a:p>
            <a:r>
              <a:rPr lang="fr-FR" dirty="0"/>
              <a:t>Natation</a:t>
            </a:r>
          </a:p>
          <a:p>
            <a:r>
              <a:rPr lang="fr-FR" dirty="0"/>
              <a:t>T1</a:t>
            </a:r>
          </a:p>
          <a:p>
            <a:r>
              <a:rPr lang="fr-FR" dirty="0"/>
              <a:t>Vélo</a:t>
            </a:r>
          </a:p>
          <a:p>
            <a:r>
              <a:rPr lang="fr-FR" dirty="0"/>
              <a:t>T2</a:t>
            </a:r>
          </a:p>
          <a:p>
            <a:r>
              <a:rPr lang="fr-FR" dirty="0"/>
              <a:t>Course à pied</a:t>
            </a:r>
          </a:p>
          <a:p>
            <a:r>
              <a:rPr lang="fr-FR" dirty="0"/>
              <a:t>Après la course</a:t>
            </a:r>
          </a:p>
          <a:p>
            <a:r>
              <a:rPr lang="fr-FR" dirty="0"/>
              <a:t>Autres formats de course</a:t>
            </a:r>
          </a:p>
          <a:p>
            <a:r>
              <a:rPr lang="fr-FR" dirty="0"/>
              <a:t>CLM par équipe</a:t>
            </a:r>
          </a:p>
          <a:p>
            <a:r>
              <a:rPr lang="fr-FR" dirty="0"/>
              <a:t>Accompagnateurs</a:t>
            </a:r>
          </a:p>
          <a:p>
            <a:endParaRPr lang="fr-FR" dirty="0"/>
          </a:p>
        </p:txBody>
      </p:sp>
      <p:sp>
        <p:nvSpPr>
          <p:cNvPr id="5" name="Titre 4">
            <a:extLst>
              <a:ext uri="{FF2B5EF4-FFF2-40B4-BE49-F238E27FC236}">
                <a16:creationId xmlns:a16="http://schemas.microsoft.com/office/drawing/2014/main" id="{7C6C85B5-8B8F-4D83-B574-C0EE3345D31F}"/>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pic>
        <p:nvPicPr>
          <p:cNvPr id="6" name="Image 5">
            <a:extLst>
              <a:ext uri="{FF2B5EF4-FFF2-40B4-BE49-F238E27FC236}">
                <a16:creationId xmlns:a16="http://schemas.microsoft.com/office/drawing/2014/main" id="{57F8C586-FDC6-432E-80E3-9D6A14EF08D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1823" y="408741"/>
            <a:ext cx="816842" cy="1158818"/>
          </a:xfrm>
          <a:prstGeom prst="rect">
            <a:avLst/>
          </a:prstGeom>
        </p:spPr>
      </p:pic>
    </p:spTree>
    <p:extLst>
      <p:ext uri="{BB962C8B-B14F-4D97-AF65-F5344CB8AC3E}">
        <p14:creationId xmlns:p14="http://schemas.microsoft.com/office/powerpoint/2010/main" val="17392679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a:extLst>
              <a:ext uri="{FF2B5EF4-FFF2-40B4-BE49-F238E27FC236}">
                <a16:creationId xmlns:a16="http://schemas.microsoft.com/office/drawing/2014/main" id="{A535E888-D300-4CB1-A8AD-449ED5103B27}"/>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sp>
        <p:nvSpPr>
          <p:cNvPr id="3" name="Espace réservé du contenu 2">
            <a:extLst>
              <a:ext uri="{FF2B5EF4-FFF2-40B4-BE49-F238E27FC236}">
                <a16:creationId xmlns:a16="http://schemas.microsoft.com/office/drawing/2014/main" id="{A8AD97D6-7652-4754-9B89-E00FA2CA85A7}"/>
              </a:ext>
            </a:extLst>
          </p:cNvPr>
          <p:cNvSpPr>
            <a:spLocks noGrp="1"/>
          </p:cNvSpPr>
          <p:nvPr>
            <p:ph idx="1"/>
          </p:nvPr>
        </p:nvSpPr>
        <p:spPr/>
        <p:txBody>
          <a:bodyPr/>
          <a:lstStyle/>
          <a:p>
            <a:r>
              <a:rPr lang="fr-FR" dirty="0"/>
              <a:t>Les sanctions</a:t>
            </a:r>
          </a:p>
          <a:p>
            <a:endParaRPr lang="fr-FR" dirty="0"/>
          </a:p>
          <a:p>
            <a:r>
              <a:rPr lang="fr-FR" dirty="0"/>
              <a:t>👨‍✈️  L’avertissement verbale</a:t>
            </a:r>
          </a:p>
          <a:p>
            <a:r>
              <a:rPr lang="fr-FR" dirty="0">
                <a:highlight>
                  <a:srgbClr val="FFFF00"/>
                </a:highlight>
              </a:rPr>
              <a:t>😕</a:t>
            </a:r>
            <a:r>
              <a:rPr lang="fr-FR" dirty="0"/>
              <a:t> Le carton jaune: </a:t>
            </a:r>
            <a:r>
              <a:rPr lang="fr-FR" dirty="0" err="1"/>
              <a:t>stop&amp;Go</a:t>
            </a:r>
            <a:r>
              <a:rPr lang="fr-FR" dirty="0"/>
              <a:t>, si la faute peut être réparée</a:t>
            </a:r>
          </a:p>
          <a:p>
            <a:r>
              <a:rPr lang="fr-FR" dirty="0">
                <a:highlight>
                  <a:srgbClr val="00FFFF"/>
                </a:highlight>
              </a:rPr>
              <a:t>💤</a:t>
            </a:r>
            <a:r>
              <a:rPr lang="fr-FR" dirty="0"/>
              <a:t> Le carton bleu: drafting</a:t>
            </a:r>
          </a:p>
          <a:p>
            <a:r>
              <a:rPr lang="fr-FR" dirty="0">
                <a:highlight>
                  <a:srgbClr val="FF0000"/>
                </a:highlight>
              </a:rPr>
              <a:t>🤬</a:t>
            </a:r>
            <a:r>
              <a:rPr lang="fr-FR" dirty="0"/>
              <a:t> Le carton rouge: disqualification/mise hors course</a:t>
            </a:r>
          </a:p>
        </p:txBody>
      </p:sp>
      <p:pic>
        <p:nvPicPr>
          <p:cNvPr id="4" name="Image 3">
            <a:extLst>
              <a:ext uri="{FF2B5EF4-FFF2-40B4-BE49-F238E27FC236}">
                <a16:creationId xmlns:a16="http://schemas.microsoft.com/office/drawing/2014/main" id="{B985343E-8D52-44A5-9B2D-9DFDF142ADE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1823" y="408741"/>
            <a:ext cx="816842" cy="1158818"/>
          </a:xfrm>
          <a:prstGeom prst="rect">
            <a:avLst/>
          </a:prstGeom>
        </p:spPr>
      </p:pic>
    </p:spTree>
    <p:extLst>
      <p:ext uri="{BB962C8B-B14F-4D97-AF65-F5344CB8AC3E}">
        <p14:creationId xmlns:p14="http://schemas.microsoft.com/office/powerpoint/2010/main" val="2588331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3EBF1CB-9217-4FE2-B582-EA894F65C32F}"/>
              </a:ext>
            </a:extLst>
          </p:cNvPr>
          <p:cNvSpPr>
            <a:spLocks noGrp="1"/>
          </p:cNvSpPr>
          <p:nvPr>
            <p:ph idx="1"/>
          </p:nvPr>
        </p:nvSpPr>
        <p:spPr/>
        <p:txBody>
          <a:bodyPr>
            <a:normAutofit fontScale="77500" lnSpcReduction="20000"/>
          </a:bodyPr>
          <a:lstStyle/>
          <a:p>
            <a:pPr marL="0" indent="0" algn="ctr">
              <a:buNone/>
            </a:pPr>
            <a:r>
              <a:rPr lang="fr-FR" sz="3500" dirty="0"/>
              <a:t>Avant</a:t>
            </a:r>
          </a:p>
          <a:p>
            <a:pPr marL="0" indent="0">
              <a:buNone/>
            </a:pPr>
            <a:endParaRPr lang="fr-FR" dirty="0"/>
          </a:p>
          <a:p>
            <a:pPr marL="0" indent="0">
              <a:buNone/>
            </a:pPr>
            <a:r>
              <a:rPr lang="fr-FR" dirty="0"/>
              <a:t>L’avant course commence au retrait des dossard, à partir de ce moment, tout arbitre peut sanctionner (ex, insulte, irrespect envers un bénévole ou un concurrent </a:t>
            </a:r>
            <a:r>
              <a:rPr lang="fr-FR" dirty="0">
                <a:highlight>
                  <a:srgbClr val="FF0000"/>
                </a:highlight>
              </a:rPr>
              <a:t>🤬)</a:t>
            </a:r>
            <a:endParaRPr lang="fr-FR" dirty="0"/>
          </a:p>
          <a:p>
            <a:pPr marL="0" indent="0">
              <a:buNone/>
            </a:pPr>
            <a:endParaRPr lang="fr-FR" dirty="0"/>
          </a:p>
          <a:p>
            <a:r>
              <a:rPr lang="fr-FR" dirty="0"/>
              <a:t>L’entrée de l’Aire de Transition (AT):</a:t>
            </a:r>
          </a:p>
          <a:p>
            <a:pPr lvl="1"/>
            <a:r>
              <a:rPr lang="fr-FR" dirty="0"/>
              <a:t>Dossard avec attache trois points minimum</a:t>
            </a:r>
          </a:p>
          <a:p>
            <a:pPr lvl="1"/>
            <a:r>
              <a:rPr lang="fr-FR" dirty="0"/>
              <a:t>Casque attaché</a:t>
            </a:r>
          </a:p>
          <a:p>
            <a:pPr lvl="1"/>
            <a:r>
              <a:rPr lang="fr-FR" dirty="0"/>
              <a:t>Vérification du vélo </a:t>
            </a:r>
          </a:p>
          <a:p>
            <a:pPr lvl="2"/>
            <a:r>
              <a:rPr lang="fr-FR" dirty="0"/>
              <a:t>Freins fonctionnant sur chaque roue</a:t>
            </a:r>
          </a:p>
          <a:p>
            <a:pPr lvl="2"/>
            <a:r>
              <a:rPr lang="fr-FR" dirty="0"/>
              <a:t>Bouchons de guidon</a:t>
            </a:r>
          </a:p>
          <a:p>
            <a:pPr lvl="2"/>
            <a:r>
              <a:rPr lang="fr-FR" dirty="0"/>
              <a:t>Plaque de cadre</a:t>
            </a:r>
          </a:p>
          <a:p>
            <a:pPr lvl="2"/>
            <a:r>
              <a:rPr lang="fr-FR" dirty="0"/>
              <a:t>Si drafting autorisé, le prolongateur doit être fermé et ne pas dépasser les freins</a:t>
            </a:r>
          </a:p>
          <a:p>
            <a:pPr lvl="2"/>
            <a:r>
              <a:rPr lang="fr-FR" dirty="0"/>
              <a:t>Prolongateur interdit pour les courses jeunes</a:t>
            </a:r>
          </a:p>
        </p:txBody>
      </p:sp>
      <p:sp>
        <p:nvSpPr>
          <p:cNvPr id="5" name="Titre 4">
            <a:extLst>
              <a:ext uri="{FF2B5EF4-FFF2-40B4-BE49-F238E27FC236}">
                <a16:creationId xmlns:a16="http://schemas.microsoft.com/office/drawing/2014/main" id="{3D29A6EC-3034-4E76-BEC6-4EF772F94587}"/>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pic>
        <p:nvPicPr>
          <p:cNvPr id="6" name="Image 5">
            <a:extLst>
              <a:ext uri="{FF2B5EF4-FFF2-40B4-BE49-F238E27FC236}">
                <a16:creationId xmlns:a16="http://schemas.microsoft.com/office/drawing/2014/main" id="{A28DD271-1733-4AC7-A643-AD2219FC7A4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1823" y="408741"/>
            <a:ext cx="816842" cy="1158818"/>
          </a:xfrm>
          <a:prstGeom prst="rect">
            <a:avLst/>
          </a:prstGeom>
        </p:spPr>
      </p:pic>
    </p:spTree>
    <p:extLst>
      <p:ext uri="{BB962C8B-B14F-4D97-AF65-F5344CB8AC3E}">
        <p14:creationId xmlns:p14="http://schemas.microsoft.com/office/powerpoint/2010/main" val="33381120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533EF882-E897-40D9-A2BD-1BE5348B6949}"/>
              </a:ext>
            </a:extLst>
          </p:cNvPr>
          <p:cNvSpPr>
            <a:spLocks noGrp="1"/>
          </p:cNvSpPr>
          <p:nvPr>
            <p:ph idx="1"/>
          </p:nvPr>
        </p:nvSpPr>
        <p:spPr/>
        <p:txBody>
          <a:bodyPr/>
          <a:lstStyle/>
          <a:p>
            <a:r>
              <a:rPr lang="fr-FR" dirty="0"/>
              <a:t>Dans l’AT:</a:t>
            </a:r>
          </a:p>
          <a:p>
            <a:pPr lvl="1"/>
            <a:r>
              <a:rPr lang="fr-FR" dirty="0"/>
              <a:t>Ne poser que le nécessaire du coté désigné par l’organisation</a:t>
            </a:r>
          </a:p>
          <a:p>
            <a:pPr lvl="1"/>
            <a:r>
              <a:rPr lang="fr-FR" dirty="0"/>
              <a:t>Respecter son emplacement avant et pendant la course</a:t>
            </a:r>
          </a:p>
          <a:p>
            <a:pPr lvl="1"/>
            <a:r>
              <a:rPr lang="fr-FR" dirty="0"/>
              <a:t>Rien ne doit dépasser de la roue avant, ni sur le vélo, ni à terre</a:t>
            </a:r>
          </a:p>
          <a:p>
            <a:pPr lvl="1"/>
            <a:r>
              <a:rPr lang="fr-FR" dirty="0"/>
              <a:t>Aucun signe distinctif (dossard visible sur le cadre, t-shirt ou serviette pendu au guidon/cadre…)</a:t>
            </a:r>
          </a:p>
          <a:p>
            <a:pPr lvl="1"/>
            <a:endParaRPr lang="fr-FR" dirty="0"/>
          </a:p>
          <a:p>
            <a:pPr lvl="1"/>
            <a:endParaRPr lang="fr-FR" dirty="0"/>
          </a:p>
          <a:p>
            <a:pPr marL="457200" lvl="1" indent="0">
              <a:buNone/>
            </a:pPr>
            <a:r>
              <a:rPr lang="fr-FR" dirty="0"/>
              <a:t>             </a:t>
            </a:r>
            <a:r>
              <a:rPr lang="fr-FR" sz="4800" dirty="0">
                <a:solidFill>
                  <a:srgbClr val="FF0000"/>
                </a:solidFill>
              </a:rPr>
              <a:t>X                   </a:t>
            </a:r>
            <a:r>
              <a:rPr lang="fr-FR" sz="4800" dirty="0" err="1">
                <a:solidFill>
                  <a:srgbClr val="FF0000"/>
                </a:solidFill>
              </a:rPr>
              <a:t>X</a:t>
            </a:r>
            <a:r>
              <a:rPr lang="fr-FR" sz="4800" dirty="0">
                <a:solidFill>
                  <a:srgbClr val="FF0000"/>
                </a:solidFill>
              </a:rPr>
              <a:t>                  </a:t>
            </a:r>
            <a:r>
              <a:rPr lang="fr-FR" sz="4800" dirty="0">
                <a:solidFill>
                  <a:srgbClr val="92D050"/>
                </a:solidFill>
              </a:rPr>
              <a:t>V</a:t>
            </a:r>
            <a:endParaRPr lang="fr-FR" dirty="0"/>
          </a:p>
        </p:txBody>
      </p:sp>
      <p:pic>
        <p:nvPicPr>
          <p:cNvPr id="9" name="Image 8">
            <a:extLst>
              <a:ext uri="{FF2B5EF4-FFF2-40B4-BE49-F238E27FC236}">
                <a16:creationId xmlns:a16="http://schemas.microsoft.com/office/drawing/2014/main" id="{2C6F7C62-0733-49E4-BFCF-057E0DC05B2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76101" y="4510087"/>
            <a:ext cx="1203465" cy="1666875"/>
          </a:xfrm>
          <a:prstGeom prst="rect">
            <a:avLst/>
          </a:prstGeom>
        </p:spPr>
      </p:pic>
      <p:pic>
        <p:nvPicPr>
          <p:cNvPr id="11" name="Image 10">
            <a:extLst>
              <a:ext uri="{FF2B5EF4-FFF2-40B4-BE49-F238E27FC236}">
                <a16:creationId xmlns:a16="http://schemas.microsoft.com/office/drawing/2014/main" id="{1517871D-1CD8-4FF3-BDAC-6653FDDB5D1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423301" y="4510087"/>
            <a:ext cx="2225364" cy="1666875"/>
          </a:xfrm>
          <a:prstGeom prst="rect">
            <a:avLst/>
          </a:prstGeom>
        </p:spPr>
      </p:pic>
      <p:pic>
        <p:nvPicPr>
          <p:cNvPr id="13" name="Image 12">
            <a:extLst>
              <a:ext uri="{FF2B5EF4-FFF2-40B4-BE49-F238E27FC236}">
                <a16:creationId xmlns:a16="http://schemas.microsoft.com/office/drawing/2014/main" id="{C8A711CD-A369-481F-B788-7F0194C7D1F5}"/>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56017" y="4510088"/>
            <a:ext cx="1276350" cy="1666875"/>
          </a:xfrm>
          <a:prstGeom prst="rect">
            <a:avLst/>
          </a:prstGeom>
        </p:spPr>
      </p:pic>
      <p:sp>
        <p:nvSpPr>
          <p:cNvPr id="14" name="Titre 4">
            <a:extLst>
              <a:ext uri="{FF2B5EF4-FFF2-40B4-BE49-F238E27FC236}">
                <a16:creationId xmlns:a16="http://schemas.microsoft.com/office/drawing/2014/main" id="{41D82106-192A-4DFF-91DA-DE97B615F254}"/>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pic>
        <p:nvPicPr>
          <p:cNvPr id="15" name="Image 14">
            <a:extLst>
              <a:ext uri="{FF2B5EF4-FFF2-40B4-BE49-F238E27FC236}">
                <a16:creationId xmlns:a16="http://schemas.microsoft.com/office/drawing/2014/main" id="{002D64C4-2F67-49A2-B055-948287B04FC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141823" y="408741"/>
            <a:ext cx="816842" cy="1158818"/>
          </a:xfrm>
          <a:prstGeom prst="rect">
            <a:avLst/>
          </a:prstGeom>
        </p:spPr>
      </p:pic>
    </p:spTree>
    <p:extLst>
      <p:ext uri="{BB962C8B-B14F-4D97-AF65-F5344CB8AC3E}">
        <p14:creationId xmlns:p14="http://schemas.microsoft.com/office/powerpoint/2010/main" val="31413021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9ECD0C3F-F602-4972-B984-0B3FA802BE4E}"/>
              </a:ext>
            </a:extLst>
          </p:cNvPr>
          <p:cNvSpPr>
            <a:spLocks noGrp="1"/>
          </p:cNvSpPr>
          <p:nvPr>
            <p:ph idx="1"/>
          </p:nvPr>
        </p:nvSpPr>
        <p:spPr>
          <a:noFill/>
        </p:spPr>
        <p:txBody>
          <a:bodyPr>
            <a:normAutofit lnSpcReduction="10000"/>
          </a:bodyPr>
          <a:lstStyle/>
          <a:p>
            <a:pPr marL="0" indent="0" algn="ctr">
              <a:buNone/>
            </a:pPr>
            <a:r>
              <a:rPr lang="fr-FR" sz="3200" dirty="0"/>
              <a:t>Natation</a:t>
            </a:r>
          </a:p>
          <a:p>
            <a:pPr marL="0" indent="0" algn="ctr">
              <a:buNone/>
            </a:pPr>
            <a:endParaRPr lang="fr-FR" dirty="0"/>
          </a:p>
          <a:p>
            <a:r>
              <a:rPr lang="fr-FR" dirty="0"/>
              <a:t>Respecter la procédure de départ, timing et ligne</a:t>
            </a:r>
          </a:p>
          <a:p>
            <a:r>
              <a:rPr lang="fr-FR" dirty="0"/>
              <a:t>Il est autorisé d’enlever la combinaison dès la sortie de l’eau si ça ne gène personne, si habillé dessous, si déposée à l’AT</a:t>
            </a:r>
          </a:p>
          <a:p>
            <a:r>
              <a:rPr lang="fr-FR" dirty="0"/>
              <a:t>Il est autorisé de s’accrocher, s’appuyer, se mettre debout, mais en statique uniquement pour se reposer, SAUF sur les bouées</a:t>
            </a:r>
          </a:p>
          <a:p>
            <a:r>
              <a:rPr lang="fr-FR" dirty="0"/>
              <a:t>Bonnet obligatoire </a:t>
            </a:r>
            <a:r>
              <a:rPr lang="fr-FR" dirty="0">
                <a:highlight>
                  <a:srgbClr val="FFFF00"/>
                </a:highlight>
              </a:rPr>
              <a:t>😕</a:t>
            </a:r>
            <a:r>
              <a:rPr lang="fr-FR" dirty="0"/>
              <a:t> ou </a:t>
            </a:r>
            <a:r>
              <a:rPr lang="fr-FR" dirty="0">
                <a:highlight>
                  <a:srgbClr val="FF0000"/>
                </a:highlight>
              </a:rPr>
              <a:t>🤬</a:t>
            </a:r>
            <a:endParaRPr lang="fr-FR" dirty="0"/>
          </a:p>
          <a:p>
            <a:r>
              <a:rPr lang="fr-FR" dirty="0"/>
              <a:t>Interdiction de tirer, couler, ouvrir une combinaison </a:t>
            </a:r>
            <a:r>
              <a:rPr lang="fr-FR" dirty="0">
                <a:highlight>
                  <a:srgbClr val="FF0000"/>
                </a:highlight>
              </a:rPr>
              <a:t>🤬</a:t>
            </a:r>
            <a:endParaRPr lang="fr-FR" dirty="0"/>
          </a:p>
        </p:txBody>
      </p:sp>
      <p:sp>
        <p:nvSpPr>
          <p:cNvPr id="6" name="Titre 4">
            <a:extLst>
              <a:ext uri="{FF2B5EF4-FFF2-40B4-BE49-F238E27FC236}">
                <a16:creationId xmlns:a16="http://schemas.microsoft.com/office/drawing/2014/main" id="{9AFC3612-9BD0-4855-A95E-A17E2FD2BC00}"/>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pic>
        <p:nvPicPr>
          <p:cNvPr id="7" name="Image 6">
            <a:extLst>
              <a:ext uri="{FF2B5EF4-FFF2-40B4-BE49-F238E27FC236}">
                <a16:creationId xmlns:a16="http://schemas.microsoft.com/office/drawing/2014/main" id="{25502BCD-F0E0-427F-8784-FCCDFAFFCB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1823" y="408741"/>
            <a:ext cx="816842" cy="1158818"/>
          </a:xfrm>
          <a:prstGeom prst="rect">
            <a:avLst/>
          </a:prstGeom>
        </p:spPr>
      </p:pic>
    </p:spTree>
    <p:extLst>
      <p:ext uri="{BB962C8B-B14F-4D97-AF65-F5344CB8AC3E}">
        <p14:creationId xmlns:p14="http://schemas.microsoft.com/office/powerpoint/2010/main" val="31768412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EE1DB4AE-8F5B-4394-A1BC-DA527B935E3D}"/>
              </a:ext>
            </a:extLst>
          </p:cNvPr>
          <p:cNvSpPr>
            <a:spLocks noGrp="1"/>
          </p:cNvSpPr>
          <p:nvPr>
            <p:ph idx="1"/>
          </p:nvPr>
        </p:nvSpPr>
        <p:spPr/>
        <p:txBody>
          <a:bodyPr>
            <a:normAutofit/>
          </a:bodyPr>
          <a:lstStyle/>
          <a:p>
            <a:r>
              <a:rPr lang="fr-FR" dirty="0"/>
              <a:t>Annulation si T°&lt; 12° ou 32°&lt;T°</a:t>
            </a:r>
          </a:p>
          <a:p>
            <a:r>
              <a:rPr lang="fr-FR" dirty="0"/>
              <a:t>Combinaison obligatoire si 12°&lt;T°&lt;16°</a:t>
            </a:r>
          </a:p>
          <a:p>
            <a:r>
              <a:rPr lang="fr-FR" dirty="0"/>
              <a:t>Combinaison autorisée si 16°&lt;T°&lt;24,5°</a:t>
            </a:r>
          </a:p>
          <a:p>
            <a:r>
              <a:rPr lang="fr-FR" dirty="0"/>
              <a:t>Combinaisons interdite si 24,5°&lt;T°&lt;32°</a:t>
            </a:r>
          </a:p>
          <a:p>
            <a:r>
              <a:rPr lang="fr-FR" dirty="0"/>
              <a:t>Un maillot de bain une ou deux pièces est le minimum</a:t>
            </a:r>
          </a:p>
          <a:p>
            <a:r>
              <a:rPr lang="fr-FR" dirty="0"/>
              <a:t>Une combinaison ne peut couvrir que jambes, bras, buste et tête, les pieds et mains doivent rester nus </a:t>
            </a:r>
            <a:r>
              <a:rPr lang="fr-FR" dirty="0">
                <a:highlight>
                  <a:srgbClr val="FF0000"/>
                </a:highlight>
              </a:rPr>
              <a:t>🤬</a:t>
            </a:r>
          </a:p>
          <a:p>
            <a:r>
              <a:rPr lang="fr-FR" dirty="0"/>
              <a:t>Si combinaison interdite, rien ne doit recouvrir les jambes en dessous du genou et les avant bras. Aucun manchon!</a:t>
            </a:r>
            <a:r>
              <a:rPr lang="fr-FR" dirty="0">
                <a:highlight>
                  <a:srgbClr val="FF0000"/>
                </a:highlight>
              </a:rPr>
              <a:t>🤬</a:t>
            </a:r>
          </a:p>
          <a:p>
            <a:pPr marL="0" indent="0">
              <a:buNone/>
            </a:pPr>
            <a:endParaRPr lang="fr-FR" dirty="0"/>
          </a:p>
          <a:p>
            <a:pPr marL="0" indent="0">
              <a:buNone/>
            </a:pPr>
            <a:endParaRPr lang="fr-FR" dirty="0"/>
          </a:p>
          <a:p>
            <a:endParaRPr lang="fr-FR" dirty="0"/>
          </a:p>
        </p:txBody>
      </p:sp>
      <p:sp>
        <p:nvSpPr>
          <p:cNvPr id="4" name="Titre 4">
            <a:extLst>
              <a:ext uri="{FF2B5EF4-FFF2-40B4-BE49-F238E27FC236}">
                <a16:creationId xmlns:a16="http://schemas.microsoft.com/office/drawing/2014/main" id="{2E616AB7-B69E-41D1-A816-E3997FE5C834}"/>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pic>
        <p:nvPicPr>
          <p:cNvPr id="5" name="Image 4">
            <a:extLst>
              <a:ext uri="{FF2B5EF4-FFF2-40B4-BE49-F238E27FC236}">
                <a16:creationId xmlns:a16="http://schemas.microsoft.com/office/drawing/2014/main" id="{85EA1EC4-9684-4D6C-88FD-0F5717A1D1B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1823" y="408741"/>
            <a:ext cx="816842" cy="1158818"/>
          </a:xfrm>
          <a:prstGeom prst="rect">
            <a:avLst/>
          </a:prstGeom>
        </p:spPr>
      </p:pic>
    </p:spTree>
    <p:extLst>
      <p:ext uri="{BB962C8B-B14F-4D97-AF65-F5344CB8AC3E}">
        <p14:creationId xmlns:p14="http://schemas.microsoft.com/office/powerpoint/2010/main" val="23453206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0B97DFC4-2B95-48C6-A512-2B98376DED7C}"/>
              </a:ext>
            </a:extLst>
          </p:cNvPr>
          <p:cNvSpPr>
            <a:spLocks noGrp="1"/>
          </p:cNvSpPr>
          <p:nvPr>
            <p:ph idx="1"/>
          </p:nvPr>
        </p:nvSpPr>
        <p:spPr/>
        <p:txBody>
          <a:bodyPr>
            <a:normAutofit fontScale="92500" lnSpcReduction="10000"/>
          </a:bodyPr>
          <a:lstStyle/>
          <a:p>
            <a:pPr algn="ctr"/>
            <a:r>
              <a:rPr lang="fr-FR" sz="3200" dirty="0"/>
              <a:t>T1</a:t>
            </a:r>
            <a:endParaRPr lang="fr-FR" dirty="0"/>
          </a:p>
          <a:p>
            <a:endParaRPr lang="fr-FR" sz="3200" dirty="0"/>
          </a:p>
          <a:p>
            <a:r>
              <a:rPr lang="fr-FR" sz="3200" dirty="0"/>
              <a:t>Nudité interdite </a:t>
            </a:r>
            <a:r>
              <a:rPr lang="fr-FR" sz="3200" dirty="0">
                <a:highlight>
                  <a:srgbClr val="FF0000"/>
                </a:highlight>
              </a:rPr>
              <a:t>🤬</a:t>
            </a:r>
          </a:p>
          <a:p>
            <a:r>
              <a:rPr lang="fr-FR" sz="3200" dirty="0"/>
              <a:t>L’emplacement doit rester propre </a:t>
            </a:r>
            <a:r>
              <a:rPr lang="fr-FR" sz="3200" dirty="0">
                <a:highlight>
                  <a:srgbClr val="FFFF00"/>
                </a:highlight>
              </a:rPr>
              <a:t>😕</a:t>
            </a:r>
            <a:r>
              <a:rPr lang="fr-FR" sz="3200" dirty="0"/>
              <a:t> ou </a:t>
            </a:r>
            <a:r>
              <a:rPr lang="fr-FR" sz="3200" dirty="0">
                <a:highlight>
                  <a:srgbClr val="FF0000"/>
                </a:highlight>
              </a:rPr>
              <a:t>🤬</a:t>
            </a:r>
            <a:endParaRPr lang="fr-FR" sz="3200" dirty="0"/>
          </a:p>
          <a:p>
            <a:r>
              <a:rPr lang="fr-FR" sz="3200" dirty="0"/>
              <a:t>Dès que le vélo est en main, le casque doit être attaché </a:t>
            </a:r>
            <a:r>
              <a:rPr lang="fr-FR" sz="3200" dirty="0">
                <a:highlight>
                  <a:srgbClr val="FFFF00"/>
                </a:highlight>
              </a:rPr>
              <a:t>😕</a:t>
            </a:r>
          </a:p>
          <a:p>
            <a:r>
              <a:rPr lang="fr-FR" sz="3200" dirty="0"/>
              <a:t>Le dossard derrière 👨‍✈️ </a:t>
            </a:r>
          </a:p>
          <a:p>
            <a:r>
              <a:rPr lang="fr-FR" sz="3200" dirty="0"/>
              <a:t>Interdit de monter sur le vélo jusqu’à la ligne de montée</a:t>
            </a:r>
          </a:p>
          <a:p>
            <a:r>
              <a:rPr lang="fr-FR" sz="3200" dirty="0"/>
              <a:t>Ravitaillement perso autorisé en laissant les déchets sur l’emplacement</a:t>
            </a:r>
          </a:p>
        </p:txBody>
      </p:sp>
      <p:sp>
        <p:nvSpPr>
          <p:cNvPr id="4" name="Titre 4">
            <a:extLst>
              <a:ext uri="{FF2B5EF4-FFF2-40B4-BE49-F238E27FC236}">
                <a16:creationId xmlns:a16="http://schemas.microsoft.com/office/drawing/2014/main" id="{A2897464-DCE7-446B-9F7C-83F6DC9881A1}"/>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pic>
        <p:nvPicPr>
          <p:cNvPr id="5" name="Image 4">
            <a:extLst>
              <a:ext uri="{FF2B5EF4-FFF2-40B4-BE49-F238E27FC236}">
                <a16:creationId xmlns:a16="http://schemas.microsoft.com/office/drawing/2014/main" id="{FA500B09-98F9-45ED-AF7F-2332D2F714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1823" y="408741"/>
            <a:ext cx="816842" cy="1158818"/>
          </a:xfrm>
          <a:prstGeom prst="rect">
            <a:avLst/>
          </a:prstGeom>
        </p:spPr>
      </p:pic>
    </p:spTree>
    <p:extLst>
      <p:ext uri="{BB962C8B-B14F-4D97-AF65-F5344CB8AC3E}">
        <p14:creationId xmlns:p14="http://schemas.microsoft.com/office/powerpoint/2010/main" val="2007954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A8DE6D4-25E7-4DEF-85D8-EEA74A3D263C}"/>
              </a:ext>
            </a:extLst>
          </p:cNvPr>
          <p:cNvSpPr>
            <a:spLocks noGrp="1"/>
          </p:cNvSpPr>
          <p:nvPr>
            <p:ph idx="1"/>
          </p:nvPr>
        </p:nvSpPr>
        <p:spPr>
          <a:xfrm>
            <a:off x="838200" y="1825625"/>
            <a:ext cx="10515600" cy="4508914"/>
          </a:xfrm>
        </p:spPr>
        <p:txBody>
          <a:bodyPr>
            <a:normAutofit fontScale="85000" lnSpcReduction="20000"/>
          </a:bodyPr>
          <a:lstStyle/>
          <a:p>
            <a:pPr marL="0" indent="0" algn="ctr">
              <a:buNone/>
            </a:pPr>
            <a:r>
              <a:rPr lang="fr-FR" sz="3200" dirty="0"/>
              <a:t>Vélo</a:t>
            </a:r>
          </a:p>
          <a:p>
            <a:pPr marL="0" indent="0" algn="ctr">
              <a:buNone/>
            </a:pPr>
            <a:endParaRPr lang="fr-FR" dirty="0"/>
          </a:p>
          <a:p>
            <a:r>
              <a:rPr lang="fr-FR" sz="3200" dirty="0"/>
              <a:t>Au moins un appui après la ligne avant de monter sur le vélo, c’est le pied qui compte, pas le vélo </a:t>
            </a:r>
            <a:r>
              <a:rPr lang="fr-FR" sz="3200" dirty="0">
                <a:highlight>
                  <a:srgbClr val="FFFF00"/>
                </a:highlight>
              </a:rPr>
              <a:t>😕</a:t>
            </a:r>
          </a:p>
          <a:p>
            <a:r>
              <a:rPr lang="fr-FR" sz="3200" dirty="0"/>
              <a:t>Dossard derrière ou </a:t>
            </a:r>
            <a:r>
              <a:rPr lang="fr-FR" sz="3200" dirty="0">
                <a:highlight>
                  <a:srgbClr val="FFFF00"/>
                </a:highlight>
              </a:rPr>
              <a:t>😕</a:t>
            </a:r>
          </a:p>
          <a:p>
            <a:r>
              <a:rPr lang="fr-FR" sz="3200" dirty="0"/>
              <a:t>Jeter ses déchets en dehors des zones propres </a:t>
            </a:r>
            <a:r>
              <a:rPr lang="fr-FR" sz="3200" dirty="0">
                <a:highlight>
                  <a:srgbClr val="FFFF00"/>
                </a:highlight>
              </a:rPr>
              <a:t>😕</a:t>
            </a:r>
            <a:r>
              <a:rPr lang="fr-FR" sz="3200" dirty="0"/>
              <a:t> ou </a:t>
            </a:r>
            <a:r>
              <a:rPr lang="fr-FR" sz="3200" dirty="0">
                <a:highlight>
                  <a:srgbClr val="FF0000"/>
                </a:highlight>
              </a:rPr>
              <a:t>🤬</a:t>
            </a:r>
            <a:endParaRPr lang="fr-FR" sz="3200" dirty="0"/>
          </a:p>
          <a:p>
            <a:r>
              <a:rPr lang="fr-FR" sz="3200" dirty="0"/>
              <a:t>Gêner un concurrent </a:t>
            </a:r>
            <a:r>
              <a:rPr lang="fr-FR" sz="3200" dirty="0">
                <a:highlight>
                  <a:srgbClr val="FF0000"/>
                </a:highlight>
              </a:rPr>
              <a:t>🤬</a:t>
            </a:r>
            <a:endParaRPr lang="fr-FR" sz="3200" dirty="0"/>
          </a:p>
          <a:p>
            <a:r>
              <a:rPr lang="fr-FR" sz="3200" dirty="0"/>
              <a:t>Respecter le code de la route ou </a:t>
            </a:r>
            <a:r>
              <a:rPr lang="fr-FR" sz="3200" dirty="0">
                <a:highlight>
                  <a:srgbClr val="FFFF00"/>
                </a:highlight>
              </a:rPr>
              <a:t>😕</a:t>
            </a:r>
            <a:r>
              <a:rPr lang="fr-FR" sz="3200" dirty="0"/>
              <a:t> ou </a:t>
            </a:r>
            <a:r>
              <a:rPr lang="fr-FR" sz="3200" dirty="0">
                <a:highlight>
                  <a:srgbClr val="FF0000"/>
                </a:highlight>
              </a:rPr>
              <a:t>🤬</a:t>
            </a:r>
            <a:r>
              <a:rPr lang="fr-FR" sz="3200" dirty="0"/>
              <a:t> à discrétion de l’arbitre</a:t>
            </a:r>
          </a:p>
          <a:p>
            <a:r>
              <a:rPr lang="fr-FR" sz="3200" dirty="0"/>
              <a:t>Aide extérieure </a:t>
            </a:r>
            <a:r>
              <a:rPr lang="fr-FR" sz="3200" dirty="0">
                <a:highlight>
                  <a:srgbClr val="FF0000"/>
                </a:highlight>
              </a:rPr>
              <a:t>🤬</a:t>
            </a:r>
            <a:endParaRPr lang="fr-FR" sz="3200" dirty="0"/>
          </a:p>
          <a:p>
            <a:r>
              <a:rPr lang="fr-FR" sz="3200" dirty="0"/>
              <a:t>Au moins un appui avant la ligne de descente avant de descendre du vélo </a:t>
            </a:r>
            <a:r>
              <a:rPr lang="fr-FR" sz="3200" dirty="0">
                <a:highlight>
                  <a:srgbClr val="FFFF00"/>
                </a:highlight>
              </a:rPr>
              <a:t>😕</a:t>
            </a:r>
          </a:p>
          <a:p>
            <a:endParaRPr lang="fr-FR" sz="3200" dirty="0"/>
          </a:p>
          <a:p>
            <a:endParaRPr lang="fr-FR" sz="3200" dirty="0"/>
          </a:p>
          <a:p>
            <a:endParaRPr lang="fr-FR" sz="3200" dirty="0"/>
          </a:p>
          <a:p>
            <a:endParaRPr lang="fr-FR" sz="3200" dirty="0"/>
          </a:p>
        </p:txBody>
      </p:sp>
      <p:sp>
        <p:nvSpPr>
          <p:cNvPr id="4" name="Titre 4">
            <a:extLst>
              <a:ext uri="{FF2B5EF4-FFF2-40B4-BE49-F238E27FC236}">
                <a16:creationId xmlns:a16="http://schemas.microsoft.com/office/drawing/2014/main" id="{8493F6EE-EB86-41C3-890C-F8647537A208}"/>
              </a:ext>
            </a:extLst>
          </p:cNvPr>
          <p:cNvSpPr>
            <a:spLocks noGrp="1"/>
          </p:cNvSpPr>
          <p:nvPr>
            <p:ph type="title"/>
          </p:nvPr>
        </p:nvSpPr>
        <p:spPr>
          <a:xfrm>
            <a:off x="838200" y="365125"/>
            <a:ext cx="10558670" cy="1291397"/>
          </a:xfrm>
        </p:spPr>
        <p:txBody>
          <a:bodyPr/>
          <a:lstStyle/>
          <a:p>
            <a:r>
              <a:rPr lang="fr-FR" dirty="0"/>
              <a:t>          </a:t>
            </a:r>
            <a:r>
              <a:rPr lang="fr-FR" sz="2400" dirty="0">
                <a:latin typeface="+mn-lt"/>
              </a:rPr>
              <a:t>REGLEMENTATION</a:t>
            </a:r>
          </a:p>
        </p:txBody>
      </p:sp>
      <p:pic>
        <p:nvPicPr>
          <p:cNvPr id="5" name="Image 4">
            <a:extLst>
              <a:ext uri="{FF2B5EF4-FFF2-40B4-BE49-F238E27FC236}">
                <a16:creationId xmlns:a16="http://schemas.microsoft.com/office/drawing/2014/main" id="{42FFA588-B576-4D5B-8113-1A1EFF188F0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1823" y="408741"/>
            <a:ext cx="816842" cy="1158818"/>
          </a:xfrm>
          <a:prstGeom prst="rect">
            <a:avLst/>
          </a:prstGeom>
        </p:spPr>
      </p:pic>
    </p:spTree>
    <p:extLst>
      <p:ext uri="{BB962C8B-B14F-4D97-AF65-F5344CB8AC3E}">
        <p14:creationId xmlns:p14="http://schemas.microsoft.com/office/powerpoint/2010/main" val="90516994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209</TotalTime>
  <Words>1223</Words>
  <Application>Microsoft Office PowerPoint</Application>
  <PresentationFormat>Grand écran</PresentationFormat>
  <Paragraphs>163</Paragraphs>
  <Slides>18</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18</vt:i4>
      </vt:variant>
    </vt:vector>
  </HeadingPairs>
  <TitlesOfParts>
    <vt:vector size="22" baseType="lpstr">
      <vt:lpstr>Arial</vt:lpstr>
      <vt:lpstr>Calibri</vt:lpstr>
      <vt:lpstr>Calibri Light</vt:lpstr>
      <vt:lpstr>Thème Office</vt:lpstr>
      <vt:lpstr>Règlementation sportive</vt:lpstr>
      <vt:lpstr>          REGLEMENTATION</vt:lpstr>
      <vt:lpstr>          REGLEMENTATION</vt:lpstr>
      <vt:lpstr>          REGLEMENTATION</vt:lpstr>
      <vt:lpstr>          REGLEMENTATION</vt:lpstr>
      <vt:lpstr>          REGLEMENTATION</vt:lpstr>
      <vt:lpstr>          REGLEMENTATION</vt:lpstr>
      <vt:lpstr>          REGLEMENTATION</vt:lpstr>
      <vt:lpstr>          REGLEMENTATION</vt:lpstr>
      <vt:lpstr>          REGLEMENTATION</vt:lpstr>
      <vt:lpstr>          REGLEMENTATION</vt:lpstr>
      <vt:lpstr>          REGLEMENTATION</vt:lpstr>
      <vt:lpstr>          REGLEMENTATION</vt:lpstr>
      <vt:lpstr>          REGLEMENTATION</vt:lpstr>
      <vt:lpstr>          REGLEMENTATION</vt:lpstr>
      <vt:lpstr>          REGLEMENTATION</vt:lpstr>
      <vt:lpstr>          REGLEMENTATION</vt:lpstr>
      <vt:lpstr>          REGLEMENTATION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Règlementation sportive</dc:title>
  <dc:creator>Vernardet, Mathieu</dc:creator>
  <cp:lastModifiedBy>Vernardet, Mathieu</cp:lastModifiedBy>
  <cp:revision>23</cp:revision>
  <dcterms:created xsi:type="dcterms:W3CDTF">2020-01-26T04:43:11Z</dcterms:created>
  <dcterms:modified xsi:type="dcterms:W3CDTF">2020-02-08T16:05:48Z</dcterms:modified>
</cp:coreProperties>
</file>