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6" r:id="rId2"/>
    <p:sldId id="258" r:id="rId3"/>
    <p:sldId id="259" r:id="rId4"/>
    <p:sldId id="260" r:id="rId5"/>
    <p:sldId id="261" r:id="rId6"/>
    <p:sldId id="262" r:id="rId7"/>
    <p:sldId id="263" r:id="rId8"/>
    <p:sldId id="264" r:id="rId9"/>
    <p:sldId id="265" r:id="rId10"/>
    <p:sldId id="268" r:id="rId11"/>
    <p:sldId id="267" r:id="rId12"/>
    <p:sldId id="269" r:id="rId13"/>
    <p:sldId id="272" r:id="rId14"/>
    <p:sldId id="270" r:id="rId15"/>
    <p:sldId id="274" r:id="rId16"/>
    <p:sldId id="273"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CDE70CE-9256-43E1-B0F0-3C722D0E48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5FD8F47D-63AD-4EB5-9820-29846F7913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3EEEED-9280-4DEC-8A48-7072EC0D8E67}" type="datetimeFigureOut">
              <a:rPr lang="fr-FR" smtClean="0"/>
              <a:t>08/02/2020</a:t>
            </a:fld>
            <a:endParaRPr lang="fr-FR"/>
          </a:p>
        </p:txBody>
      </p:sp>
      <p:sp>
        <p:nvSpPr>
          <p:cNvPr id="4" name="Espace réservé du pied de page 3">
            <a:extLst>
              <a:ext uri="{FF2B5EF4-FFF2-40B4-BE49-F238E27FC236}">
                <a16:creationId xmlns:a16="http://schemas.microsoft.com/office/drawing/2014/main" id="{3F26A7DA-6F96-44BA-B94B-431569CC15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A20A5FB2-9E90-47B9-9368-B07AC2C8AF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96D68B-33A1-49EC-9B46-16BAFE22E020}" type="slidenum">
              <a:rPr lang="fr-FR" smtClean="0"/>
              <a:t>‹N°›</a:t>
            </a:fld>
            <a:endParaRPr lang="fr-FR"/>
          </a:p>
        </p:txBody>
      </p:sp>
    </p:spTree>
    <p:extLst>
      <p:ext uri="{BB962C8B-B14F-4D97-AF65-F5344CB8AC3E}">
        <p14:creationId xmlns:p14="http://schemas.microsoft.com/office/powerpoint/2010/main" val="33935823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66508-7401-4AE1-AA94-64AAC12D2E9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2814EAB-BC43-4723-A312-722C1655F9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B8A9746-F467-4B72-91A6-2D5FC6E8CCE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71601139-0D4A-47FD-BB54-D9E8B54149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71A0D99-612E-4E2C-B6D8-EF5FE78EA02E}"/>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2095648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9F3163-ABCD-426C-9385-86A37141E4E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E9FA9DA-EDB4-41AE-B284-4928059E4FD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B70640-83BD-44A7-9AFD-93C0F2802697}"/>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1072D845-1971-486D-BAD0-D2BD1AEF55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6BE364-15F0-4CB2-9CCC-B28A9AE2C5A5}"/>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182901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5E652F6-2282-4CD8-8364-53526458ADE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EF9B070-4AFF-4A2F-AB55-2893F23290E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531FE39-AF78-4814-BE90-FDBD88E59D2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70019C06-FD7D-4377-9393-149B46C97B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B32064-DB00-4AC0-A9B3-6B68054980C8}"/>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43488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6859E392-B566-4020-B0E5-88E165AC1E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8760" y="392226"/>
            <a:ext cx="816842" cy="1158818"/>
          </a:xfrm>
          <a:prstGeom prst="rect">
            <a:avLst/>
          </a:prstGeom>
        </p:spPr>
      </p:pic>
      <p:sp>
        <p:nvSpPr>
          <p:cNvPr id="12" name="Titre 1">
            <a:extLst>
              <a:ext uri="{FF2B5EF4-FFF2-40B4-BE49-F238E27FC236}">
                <a16:creationId xmlns:a16="http://schemas.microsoft.com/office/drawing/2014/main" id="{2A179246-3354-4314-BF73-692AB1E1D9FA}"/>
              </a:ext>
            </a:extLst>
          </p:cNvPr>
          <p:cNvSpPr>
            <a:spLocks noGrp="1"/>
          </p:cNvSpPr>
          <p:nvPr>
            <p:ph type="title" hasCustomPrompt="1"/>
          </p:nvPr>
        </p:nvSpPr>
        <p:spPr>
          <a:xfrm>
            <a:off x="838200" y="365125"/>
            <a:ext cx="10515600" cy="1325563"/>
          </a:xfrm>
        </p:spPr>
        <p:txBody>
          <a:bodyPr/>
          <a:lstStyle>
            <a:lvl1pPr>
              <a:defRPr/>
            </a:lvl1pPr>
          </a:lstStyle>
          <a:p>
            <a:r>
              <a:rPr lang="fr-FR" dirty="0"/>
              <a:t>		REGLEMENTATION</a:t>
            </a:r>
          </a:p>
        </p:txBody>
      </p:sp>
    </p:spTree>
    <p:extLst>
      <p:ext uri="{BB962C8B-B14F-4D97-AF65-F5344CB8AC3E}">
        <p14:creationId xmlns:p14="http://schemas.microsoft.com/office/powerpoint/2010/main" val="297797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E5C5C9-B1F8-4981-A7C9-3B68082E544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12E2DF3-0B07-431D-9C9B-9DB9115167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8C200F08-F304-4DC5-9D1D-B187780103A0}"/>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FD50B548-E9B3-4B39-82ED-4C29C01E44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03A83E-26C0-46F6-886B-283834B75BE8}"/>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39743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C407D-E5CD-43F2-A191-EB976767369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C7F227-27FC-4156-8003-A3AA2E3E2065}"/>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1B4AA69-F1DC-4223-97B1-C548CA2B08B6}"/>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4C6637A-62C7-4339-A3C2-FB453B31E8F0}"/>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095AB53C-4E81-4A6D-8908-5B897746ADB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50A7DC-B61B-47A4-8EF9-F73F1439CE85}"/>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74112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45E496-8370-4233-9E42-65A9CDF1D88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07DC7B7-432C-45F7-9A0B-767B2A06CA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94C7C2F-1B04-4418-822F-C9244B20667A}"/>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6BF86B6-EAF2-4399-876D-944866DD2A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B620E85C-D4B0-4F9B-A3FE-23CAFC3DE5DC}"/>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B155827-4E9E-4F73-BEF2-76F6CFB57C6F}"/>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8" name="Espace réservé du pied de page 7">
            <a:extLst>
              <a:ext uri="{FF2B5EF4-FFF2-40B4-BE49-F238E27FC236}">
                <a16:creationId xmlns:a16="http://schemas.microsoft.com/office/drawing/2014/main" id="{DB262936-9063-405C-BE58-23523C6A6FF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6EDF46C-5904-4944-855C-5DDD1A188C72}"/>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163330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2C8778-26B2-4F58-83C5-E0BFA462E390}"/>
              </a:ext>
            </a:extLst>
          </p:cNvPr>
          <p:cNvSpPr>
            <a:spLocks noGrp="1"/>
          </p:cNvSpPr>
          <p:nvPr>
            <p:ph type="title"/>
          </p:nvPr>
        </p:nvSpPr>
        <p:spPr/>
        <p:txBody>
          <a:bodyPr/>
          <a:lstStyle/>
          <a:p>
            <a:r>
              <a:rPr lang="fr-FR" dirty="0"/>
              <a:t>Modifiez le style du titre</a:t>
            </a:r>
          </a:p>
        </p:txBody>
      </p:sp>
      <p:sp>
        <p:nvSpPr>
          <p:cNvPr id="3" name="Espace réservé de la date 2">
            <a:extLst>
              <a:ext uri="{FF2B5EF4-FFF2-40B4-BE49-F238E27FC236}">
                <a16:creationId xmlns:a16="http://schemas.microsoft.com/office/drawing/2014/main" id="{66FE43D7-B3FC-4209-8FD9-4AAD41E50126}"/>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4" name="Espace réservé du pied de page 3">
            <a:extLst>
              <a:ext uri="{FF2B5EF4-FFF2-40B4-BE49-F238E27FC236}">
                <a16:creationId xmlns:a16="http://schemas.microsoft.com/office/drawing/2014/main" id="{46661726-F493-4619-B354-707AEFEE795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5E95980-85C2-470C-870E-174ED7A8E349}"/>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23801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F18AEDB-D4AD-4600-9FEF-8E8BA58F6A4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3" name="Espace réservé du pied de page 2">
            <a:extLst>
              <a:ext uri="{FF2B5EF4-FFF2-40B4-BE49-F238E27FC236}">
                <a16:creationId xmlns:a16="http://schemas.microsoft.com/office/drawing/2014/main" id="{B532A222-958A-408F-92FF-92E7B7E0B2D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B4D5D3C-3489-4CC6-A5F3-B8FDF883697C}"/>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068097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87FFFF-C18C-48D4-817C-10AB9229006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4AB45F2-237E-417C-8536-6E9DA5113D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603129B-D5B3-4169-8992-90FC4D70D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B0602930-F719-43C8-BBFD-2C456418EC4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58CC93C6-B6EE-42A7-9E66-72E76E9110B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37C489-409A-4C4B-832C-1037E068B11B}"/>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605853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F9811C-1C0E-4B4B-9732-6FD31536EC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D9581E5-DC21-433D-B126-CFF182E093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8419BDF-276F-4ED1-A8B9-C4DE221613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79BE08B-5152-4F4A-8ABB-B2F7461975B2}"/>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B84083EE-65C9-4CC4-8A8B-9DFABC77AB3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A32051-5F72-4B58-80E4-24A4E5AA4D99}"/>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407410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959C0B6-5636-4CB1-96F9-DFC5C05561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0A70EB8-6996-4B5F-81D0-AE47186606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7C6A78-ECB0-4107-85CE-527382C692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3B34C3F1-2417-455E-823C-D0959DAD42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9B1478D-7037-49C8-8212-2434AC2D8A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317BD-ACA7-40DE-93D7-4EDC2340A13B}" type="slidenum">
              <a:rPr lang="fr-FR" smtClean="0"/>
              <a:t>‹N°›</a:t>
            </a:fld>
            <a:endParaRPr lang="fr-FR"/>
          </a:p>
        </p:txBody>
      </p:sp>
    </p:spTree>
    <p:extLst>
      <p:ext uri="{BB962C8B-B14F-4D97-AF65-F5344CB8AC3E}">
        <p14:creationId xmlns:p14="http://schemas.microsoft.com/office/powerpoint/2010/main" val="1907888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482A1-FB13-4080-8151-6396C923FE18}"/>
              </a:ext>
            </a:extLst>
          </p:cNvPr>
          <p:cNvSpPr>
            <a:spLocks noGrp="1"/>
          </p:cNvSpPr>
          <p:nvPr>
            <p:ph type="ctrTitle"/>
          </p:nvPr>
        </p:nvSpPr>
        <p:spPr/>
        <p:txBody>
          <a:bodyPr/>
          <a:lstStyle/>
          <a:p>
            <a:r>
              <a:rPr lang="fr-FR" dirty="0"/>
              <a:t>Règlementation sportive</a:t>
            </a:r>
          </a:p>
        </p:txBody>
      </p:sp>
      <p:sp>
        <p:nvSpPr>
          <p:cNvPr id="3" name="Sous-titre 2">
            <a:extLst>
              <a:ext uri="{FF2B5EF4-FFF2-40B4-BE49-F238E27FC236}">
                <a16:creationId xmlns:a16="http://schemas.microsoft.com/office/drawing/2014/main" id="{D01F2908-789D-4C32-9620-EDE6C3CE8343}"/>
              </a:ext>
            </a:extLst>
          </p:cNvPr>
          <p:cNvSpPr>
            <a:spLocks noGrp="1"/>
          </p:cNvSpPr>
          <p:nvPr>
            <p:ph type="subTitle" idx="1"/>
          </p:nvPr>
        </p:nvSpPr>
        <p:spPr/>
        <p:txBody>
          <a:bodyPr/>
          <a:lstStyle/>
          <a:p>
            <a:r>
              <a:rPr lang="fr-FR" dirty="0"/>
              <a:t>Les bases pour éviter les cartons</a:t>
            </a:r>
          </a:p>
        </p:txBody>
      </p:sp>
    </p:spTree>
    <p:extLst>
      <p:ext uri="{BB962C8B-B14F-4D97-AF65-F5344CB8AC3E}">
        <p14:creationId xmlns:p14="http://schemas.microsoft.com/office/powerpoint/2010/main" val="3936150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9D4F94-12E1-4601-AAC4-B17AB95EC700}"/>
              </a:ext>
            </a:extLst>
          </p:cNvPr>
          <p:cNvSpPr>
            <a:spLocks noGrp="1"/>
          </p:cNvSpPr>
          <p:nvPr>
            <p:ph idx="4294967295"/>
          </p:nvPr>
        </p:nvSpPr>
        <p:spPr>
          <a:xfrm>
            <a:off x="838200" y="1864813"/>
            <a:ext cx="10515600" cy="4351338"/>
          </a:xfrm>
        </p:spPr>
        <p:txBody>
          <a:bodyPr>
            <a:normAutofit/>
          </a:bodyPr>
          <a:lstStyle/>
          <a:p>
            <a:pPr marL="0" indent="0" algn="ctr">
              <a:buNone/>
            </a:pPr>
            <a:r>
              <a:rPr lang="fr-FR" sz="3200" dirty="0"/>
              <a:t>T2</a:t>
            </a:r>
          </a:p>
          <a:p>
            <a:pPr marL="0" indent="0" algn="ctr">
              <a:buNone/>
            </a:pPr>
            <a:endParaRPr lang="fr-FR" dirty="0"/>
          </a:p>
          <a:p>
            <a:r>
              <a:rPr lang="fr-FR" sz="3200" dirty="0"/>
              <a:t>Règle de respect et de propreté identiques à T1</a:t>
            </a:r>
          </a:p>
          <a:p>
            <a:r>
              <a:rPr lang="fr-FR" sz="3200" dirty="0"/>
              <a:t>Le casque est attaché tant que le vélo n’est pas déposé</a:t>
            </a:r>
            <a:r>
              <a:rPr lang="fr-FR" sz="3200" dirty="0">
                <a:highlight>
                  <a:srgbClr val="FFFF00"/>
                </a:highlight>
              </a:rPr>
              <a:t>😕</a:t>
            </a:r>
          </a:p>
          <a:p>
            <a:r>
              <a:rPr lang="fr-FR" sz="3200" dirty="0"/>
              <a:t>Dossard devant 👨‍✈️</a:t>
            </a:r>
          </a:p>
          <a:p>
            <a:r>
              <a:rPr lang="fr-FR" sz="3200" dirty="0"/>
              <a:t>Casque interdit dès le départ de l’emplacement </a:t>
            </a:r>
            <a:r>
              <a:rPr lang="fr-FR" sz="3200" dirty="0">
                <a:highlight>
                  <a:srgbClr val="FFFF00"/>
                </a:highlight>
              </a:rPr>
              <a:t>😕</a:t>
            </a:r>
            <a:endParaRPr lang="fr-FR" sz="3200" dirty="0"/>
          </a:p>
          <a:p>
            <a:endParaRPr lang="fr-FR" sz="3200" dirty="0"/>
          </a:p>
        </p:txBody>
      </p:sp>
      <p:sp>
        <p:nvSpPr>
          <p:cNvPr id="4" name="Titre 4">
            <a:extLst>
              <a:ext uri="{FF2B5EF4-FFF2-40B4-BE49-F238E27FC236}">
                <a16:creationId xmlns:a16="http://schemas.microsoft.com/office/drawing/2014/main" id="{1CE12E99-EB9B-4D69-A77B-9AF4EEB61DC4}"/>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1312809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B92B84F-BEFD-41F6-ADB3-DFF559426D95}"/>
              </a:ext>
            </a:extLst>
          </p:cNvPr>
          <p:cNvSpPr>
            <a:spLocks noGrp="1"/>
          </p:cNvSpPr>
          <p:nvPr>
            <p:ph idx="4294967295"/>
          </p:nvPr>
        </p:nvSpPr>
        <p:spPr>
          <a:xfrm>
            <a:off x="838200" y="1864813"/>
            <a:ext cx="10515600" cy="4351338"/>
          </a:xfrm>
        </p:spPr>
        <p:txBody>
          <a:bodyPr>
            <a:normAutofit/>
          </a:bodyPr>
          <a:lstStyle/>
          <a:p>
            <a:pPr marL="0" indent="0" algn="ctr">
              <a:buNone/>
            </a:pPr>
            <a:r>
              <a:rPr lang="fr-FR" sz="3200" dirty="0"/>
              <a:t>Course à pied</a:t>
            </a:r>
          </a:p>
          <a:p>
            <a:pPr marL="0" indent="0" algn="ctr">
              <a:buNone/>
            </a:pPr>
            <a:endParaRPr lang="fr-FR" dirty="0"/>
          </a:p>
          <a:p>
            <a:r>
              <a:rPr lang="fr-FR" dirty="0"/>
              <a:t>Casque interdit </a:t>
            </a:r>
            <a:r>
              <a:rPr lang="fr-FR" dirty="0">
                <a:highlight>
                  <a:srgbClr val="FF0000"/>
                </a:highlight>
              </a:rPr>
              <a:t>🤬</a:t>
            </a:r>
            <a:endParaRPr lang="fr-FR" dirty="0"/>
          </a:p>
          <a:p>
            <a:r>
              <a:rPr lang="fr-FR" dirty="0"/>
              <a:t>Dossard devant et lisible </a:t>
            </a:r>
            <a:r>
              <a:rPr lang="fr-FR" dirty="0">
                <a:highlight>
                  <a:srgbClr val="FFFF00"/>
                </a:highlight>
              </a:rPr>
              <a:t>😕</a:t>
            </a:r>
            <a:r>
              <a:rPr lang="fr-FR" dirty="0"/>
              <a:t> voir </a:t>
            </a:r>
            <a:r>
              <a:rPr lang="fr-FR" dirty="0">
                <a:highlight>
                  <a:srgbClr val="FF0000"/>
                </a:highlight>
              </a:rPr>
              <a:t>🤬</a:t>
            </a:r>
            <a:r>
              <a:rPr lang="fr-FR" dirty="0"/>
              <a:t> si impossible à corriger</a:t>
            </a:r>
          </a:p>
          <a:p>
            <a:r>
              <a:rPr lang="fr-FR" dirty="0"/>
              <a:t>La ceinture porte dossard doit être portée au dessus des hanches</a:t>
            </a:r>
          </a:p>
          <a:p>
            <a:r>
              <a:rPr lang="fr-FR" dirty="0"/>
              <a:t>Jeter ses déchets en dehors des zones propres </a:t>
            </a:r>
            <a:r>
              <a:rPr lang="fr-FR" dirty="0">
                <a:highlight>
                  <a:srgbClr val="FFFF00"/>
                </a:highlight>
              </a:rPr>
              <a:t>😕</a:t>
            </a:r>
            <a:r>
              <a:rPr lang="fr-FR" dirty="0"/>
              <a:t> ou </a:t>
            </a:r>
            <a:r>
              <a:rPr lang="fr-FR" dirty="0">
                <a:highlight>
                  <a:srgbClr val="FF0000"/>
                </a:highlight>
              </a:rPr>
              <a:t>🤬</a:t>
            </a:r>
          </a:p>
          <a:p>
            <a:r>
              <a:rPr lang="fr-FR" dirty="0"/>
              <a:t>Aide extérieure </a:t>
            </a:r>
            <a:r>
              <a:rPr lang="fr-FR" dirty="0">
                <a:highlight>
                  <a:srgbClr val="FF0000"/>
                </a:highlight>
              </a:rPr>
              <a:t>🤬</a:t>
            </a:r>
          </a:p>
          <a:p>
            <a:r>
              <a:rPr lang="fr-FR" dirty="0"/>
              <a:t>Il est obligatoire de terminer seul</a:t>
            </a:r>
          </a:p>
          <a:p>
            <a:pPr marL="457200" lvl="1" indent="0">
              <a:buNone/>
            </a:pPr>
            <a:endParaRPr lang="fr-FR" dirty="0"/>
          </a:p>
          <a:p>
            <a:endParaRPr lang="fr-FR" sz="3200" dirty="0"/>
          </a:p>
        </p:txBody>
      </p:sp>
      <p:sp>
        <p:nvSpPr>
          <p:cNvPr id="4" name="Titre 4">
            <a:extLst>
              <a:ext uri="{FF2B5EF4-FFF2-40B4-BE49-F238E27FC236}">
                <a16:creationId xmlns:a16="http://schemas.microsoft.com/office/drawing/2014/main" id="{34F601CE-A77D-4653-8A20-BE5E0A3FB9B3}"/>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2282466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5E313E-8900-4350-8A63-D8BC6C63B460}"/>
              </a:ext>
            </a:extLst>
          </p:cNvPr>
          <p:cNvSpPr>
            <a:spLocks noGrp="1"/>
          </p:cNvSpPr>
          <p:nvPr>
            <p:ph idx="4294967295"/>
          </p:nvPr>
        </p:nvSpPr>
        <p:spPr>
          <a:xfrm>
            <a:off x="838200" y="1864813"/>
            <a:ext cx="10515600" cy="4351338"/>
          </a:xfrm>
        </p:spPr>
        <p:txBody>
          <a:bodyPr>
            <a:normAutofit/>
          </a:bodyPr>
          <a:lstStyle/>
          <a:p>
            <a:pPr marL="0" indent="0" algn="ctr">
              <a:buNone/>
            </a:pPr>
            <a:r>
              <a:rPr lang="fr-FR" sz="3200" dirty="0"/>
              <a:t>Après la course</a:t>
            </a:r>
            <a:endParaRPr lang="fr-FR" dirty="0"/>
          </a:p>
          <a:p>
            <a:endParaRPr lang="fr-FR" sz="3200" dirty="0"/>
          </a:p>
          <a:p>
            <a:endParaRPr lang="fr-FR" sz="3200" dirty="0"/>
          </a:p>
          <a:p>
            <a:r>
              <a:rPr lang="fr-FR" sz="3200" dirty="0"/>
              <a:t>Vous pouvez encore être sanctionné jusqu’à la proclamation des résultats (irrespect, insulte…)</a:t>
            </a:r>
          </a:p>
        </p:txBody>
      </p:sp>
      <p:sp>
        <p:nvSpPr>
          <p:cNvPr id="4" name="Titre 4">
            <a:extLst>
              <a:ext uri="{FF2B5EF4-FFF2-40B4-BE49-F238E27FC236}">
                <a16:creationId xmlns:a16="http://schemas.microsoft.com/office/drawing/2014/main" id="{CEE5B183-7673-4F53-BF92-8A77FBF1E0A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2698775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EE1542-F2B1-44C6-A6A7-EC6E20C4E92C}"/>
              </a:ext>
            </a:extLst>
          </p:cNvPr>
          <p:cNvSpPr>
            <a:spLocks noGrp="1"/>
          </p:cNvSpPr>
          <p:nvPr>
            <p:ph idx="4294967295"/>
          </p:nvPr>
        </p:nvSpPr>
        <p:spPr>
          <a:xfrm>
            <a:off x="838200" y="1864813"/>
            <a:ext cx="10515600" cy="4351338"/>
          </a:xfrm>
        </p:spPr>
        <p:txBody>
          <a:bodyPr>
            <a:normAutofit fontScale="92500"/>
          </a:bodyPr>
          <a:lstStyle/>
          <a:p>
            <a:pPr algn="ctr"/>
            <a:r>
              <a:rPr lang="fr-FR" sz="3200" dirty="0"/>
              <a:t>Accompagnateurs</a:t>
            </a:r>
            <a:endParaRPr lang="fr-FR" dirty="0"/>
          </a:p>
          <a:p>
            <a:endParaRPr lang="fr-FR" sz="3200" dirty="0"/>
          </a:p>
          <a:p>
            <a:r>
              <a:rPr lang="fr-FR" sz="3200" dirty="0"/>
              <a:t>Les encouragements, informations sur les temps </a:t>
            </a:r>
            <a:r>
              <a:rPr lang="fr-FR" sz="3200" dirty="0" err="1"/>
              <a:t>ect</a:t>
            </a:r>
            <a:r>
              <a:rPr lang="fr-FR" sz="3200" dirty="0"/>
              <a:t>… ne peuvent se faire que statique, en point fixe</a:t>
            </a:r>
          </a:p>
          <a:p>
            <a:r>
              <a:rPr lang="fr-FR" sz="3200" dirty="0"/>
              <a:t>Il est interdit d’aider un concurrent de quelque façon que ce soit:</a:t>
            </a:r>
          </a:p>
          <a:p>
            <a:pPr lvl="1"/>
            <a:r>
              <a:rPr lang="fr-FR" sz="2800" dirty="0"/>
              <a:t>Rentrer dans l’AT</a:t>
            </a:r>
          </a:p>
          <a:p>
            <a:pPr lvl="1"/>
            <a:r>
              <a:rPr lang="fr-FR" sz="2800" dirty="0"/>
              <a:t>Donner à manger</a:t>
            </a:r>
          </a:p>
          <a:p>
            <a:pPr lvl="1"/>
            <a:r>
              <a:rPr lang="fr-FR" sz="2800" dirty="0"/>
              <a:t>Courir à coté</a:t>
            </a:r>
          </a:p>
          <a:p>
            <a:pPr lvl="1"/>
            <a:r>
              <a:rPr lang="fr-FR" sz="2800" dirty="0"/>
              <a:t>Récupérer un déchet, une casquette, des lunettes…</a:t>
            </a:r>
          </a:p>
          <a:p>
            <a:pPr marL="457200" lvl="1" indent="0">
              <a:buNone/>
            </a:pPr>
            <a:endParaRPr lang="fr-FR" sz="2800" dirty="0"/>
          </a:p>
        </p:txBody>
      </p:sp>
      <p:sp>
        <p:nvSpPr>
          <p:cNvPr id="4" name="Titre 4">
            <a:extLst>
              <a:ext uri="{FF2B5EF4-FFF2-40B4-BE49-F238E27FC236}">
                <a16:creationId xmlns:a16="http://schemas.microsoft.com/office/drawing/2014/main" id="{9712709B-38DF-49AF-8678-5C62E74787F0}"/>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1772446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606ACA-28D9-43B9-81D5-8A147289616B}"/>
              </a:ext>
            </a:extLst>
          </p:cNvPr>
          <p:cNvSpPr>
            <a:spLocks noGrp="1"/>
          </p:cNvSpPr>
          <p:nvPr>
            <p:ph idx="4294967295"/>
          </p:nvPr>
        </p:nvSpPr>
        <p:spPr>
          <a:xfrm>
            <a:off x="838200" y="1864813"/>
            <a:ext cx="10515600" cy="4351338"/>
          </a:xfrm>
        </p:spPr>
        <p:txBody>
          <a:bodyPr>
            <a:normAutofit fontScale="92500" lnSpcReduction="10000"/>
          </a:bodyPr>
          <a:lstStyle/>
          <a:p>
            <a:pPr marL="0" indent="0" algn="ctr">
              <a:buNone/>
            </a:pPr>
            <a:r>
              <a:rPr lang="fr-FR" sz="3200" dirty="0"/>
              <a:t>Autres formats de course</a:t>
            </a:r>
          </a:p>
          <a:p>
            <a:pPr algn="ctr"/>
            <a:endParaRPr lang="fr-FR" dirty="0"/>
          </a:p>
          <a:p>
            <a:r>
              <a:rPr lang="fr-FR" sz="3200" dirty="0"/>
              <a:t>Duathlon, </a:t>
            </a:r>
            <a:r>
              <a:rPr lang="fr-FR" sz="3200" dirty="0" err="1"/>
              <a:t>aquathlon</a:t>
            </a:r>
            <a:r>
              <a:rPr lang="fr-FR" sz="3200" dirty="0"/>
              <a:t>, cross-tri, cross-</a:t>
            </a:r>
            <a:r>
              <a:rPr lang="fr-FR" sz="3200" dirty="0" err="1"/>
              <a:t>dua</a:t>
            </a:r>
            <a:r>
              <a:rPr lang="fr-FR" sz="3200" dirty="0"/>
              <a:t>, triathlon des neiges, cyclathlon, </a:t>
            </a:r>
            <a:r>
              <a:rPr lang="fr-FR" sz="3200" dirty="0" err="1"/>
              <a:t>aquabike</a:t>
            </a:r>
            <a:r>
              <a:rPr lang="fr-FR" sz="3200" dirty="0"/>
              <a:t>… mèmes règles</a:t>
            </a:r>
          </a:p>
          <a:p>
            <a:r>
              <a:rPr lang="fr-FR" sz="3200" dirty="0" err="1"/>
              <a:t>Run&amp;Bike</a:t>
            </a:r>
            <a:r>
              <a:rPr lang="fr-FR" sz="3200" dirty="0"/>
              <a:t>, règles spécifiques par épreuve, les 2 coéquipiers doivent juste passer ensemble dans les zones de regroupement et à l’arrivée avec le vélo, et courir avec le casque</a:t>
            </a:r>
          </a:p>
          <a:p>
            <a:r>
              <a:rPr lang="fr-FR" sz="3200" dirty="0"/>
              <a:t>Relais , 2 ou 3 coéquipiers, en respectant les mêmes règles avec passage de la puce à l’emplacement de la transition comme témoin, c’est le seul endroit où il peut y avoir entraide</a:t>
            </a:r>
          </a:p>
        </p:txBody>
      </p:sp>
      <p:sp>
        <p:nvSpPr>
          <p:cNvPr id="4" name="Titre 4">
            <a:extLst>
              <a:ext uri="{FF2B5EF4-FFF2-40B4-BE49-F238E27FC236}">
                <a16:creationId xmlns:a16="http://schemas.microsoft.com/office/drawing/2014/main" id="{7AD64BF7-B56D-4A45-9CA2-89B2D2CFCA71}"/>
              </a:ext>
            </a:extLst>
          </p:cNvPr>
          <p:cNvSpPr>
            <a:spLocks noGrp="1"/>
          </p:cNvSpPr>
          <p:nvPr>
            <p:ph type="title"/>
          </p:nvPr>
        </p:nvSpPr>
        <p:spPr>
          <a:xfrm>
            <a:off x="838200" y="378377"/>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810382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81DC5B3-48EB-44FB-8616-FF8ECD68C979}"/>
              </a:ext>
            </a:extLst>
          </p:cNvPr>
          <p:cNvSpPr>
            <a:spLocks noGrp="1"/>
          </p:cNvSpPr>
          <p:nvPr>
            <p:ph idx="4294967295"/>
          </p:nvPr>
        </p:nvSpPr>
        <p:spPr>
          <a:xfrm>
            <a:off x="838200" y="1825625"/>
            <a:ext cx="10515600" cy="4932984"/>
          </a:xfrm>
        </p:spPr>
        <p:txBody>
          <a:bodyPr/>
          <a:lstStyle/>
          <a:p>
            <a:pPr marL="0" indent="0" algn="ctr">
              <a:buNone/>
            </a:pPr>
            <a:r>
              <a:rPr lang="fr-FR" sz="3000" dirty="0"/>
              <a:t>Les catégories</a:t>
            </a:r>
            <a:endParaRPr lang="fr-FR" dirty="0"/>
          </a:p>
          <a:p>
            <a:pPr marL="0" indent="0">
              <a:buNone/>
            </a:pPr>
            <a:endParaRPr lang="fr-FR" sz="3000" dirty="0"/>
          </a:p>
          <a:p>
            <a:pPr marL="0" indent="0">
              <a:buNone/>
            </a:pPr>
            <a:endParaRPr lang="fr-FR" sz="3000" dirty="0"/>
          </a:p>
        </p:txBody>
      </p:sp>
      <p:graphicFrame>
        <p:nvGraphicFramePr>
          <p:cNvPr id="4" name="Tableau 3">
            <a:extLst>
              <a:ext uri="{FF2B5EF4-FFF2-40B4-BE49-F238E27FC236}">
                <a16:creationId xmlns:a16="http://schemas.microsoft.com/office/drawing/2014/main" id="{48A02DDF-59FE-4A93-B86F-E8CF14EA7958}"/>
              </a:ext>
            </a:extLst>
          </p:cNvPr>
          <p:cNvGraphicFramePr>
            <a:graphicFrameLocks noGrp="1"/>
          </p:cNvGraphicFramePr>
          <p:nvPr>
            <p:extLst>
              <p:ext uri="{D42A27DB-BD31-4B8C-83A1-F6EECF244321}">
                <p14:modId xmlns:p14="http://schemas.microsoft.com/office/powerpoint/2010/main" val="3096479604"/>
              </p:ext>
            </p:extLst>
          </p:nvPr>
        </p:nvGraphicFramePr>
        <p:xfrm>
          <a:off x="2032000" y="2544417"/>
          <a:ext cx="8127999" cy="3948455"/>
        </p:xfrm>
        <a:graphic>
          <a:graphicData uri="http://schemas.openxmlformats.org/drawingml/2006/table">
            <a:tbl>
              <a:tblPr firstRow="1" bandRow="1">
                <a:tableStyleId>{D7AC3CCA-C797-4891-BE02-D94E43425B78}</a:tableStyleId>
              </a:tblPr>
              <a:tblGrid>
                <a:gridCol w="2709333">
                  <a:extLst>
                    <a:ext uri="{9D8B030D-6E8A-4147-A177-3AD203B41FA5}">
                      <a16:colId xmlns:a16="http://schemas.microsoft.com/office/drawing/2014/main" val="1725367379"/>
                    </a:ext>
                  </a:extLst>
                </a:gridCol>
                <a:gridCol w="2709333">
                  <a:extLst>
                    <a:ext uri="{9D8B030D-6E8A-4147-A177-3AD203B41FA5}">
                      <a16:colId xmlns:a16="http://schemas.microsoft.com/office/drawing/2014/main" val="3882425240"/>
                    </a:ext>
                  </a:extLst>
                </a:gridCol>
                <a:gridCol w="2709333">
                  <a:extLst>
                    <a:ext uri="{9D8B030D-6E8A-4147-A177-3AD203B41FA5}">
                      <a16:colId xmlns:a16="http://schemas.microsoft.com/office/drawing/2014/main" val="3625637729"/>
                    </a:ext>
                  </a:extLst>
                </a:gridCol>
              </a:tblGrid>
              <a:tr h="564065">
                <a:tc>
                  <a:txBody>
                    <a:bodyPr/>
                    <a:lstStyle/>
                    <a:p>
                      <a:pPr algn="ctr"/>
                      <a:r>
                        <a:rPr lang="fr-FR" sz="2800" b="0" dirty="0"/>
                        <a:t>MINI POUSSIN</a:t>
                      </a:r>
                    </a:p>
                  </a:txBody>
                  <a:tcPr/>
                </a:tc>
                <a:tc>
                  <a:txBody>
                    <a:bodyPr/>
                    <a:lstStyle/>
                    <a:p>
                      <a:pPr algn="ctr"/>
                      <a:r>
                        <a:rPr lang="fr-FR" sz="2800" b="0" dirty="0"/>
                        <a:t>6-7</a:t>
                      </a:r>
                    </a:p>
                  </a:txBody>
                  <a:tcPr/>
                </a:tc>
                <a:tc>
                  <a:txBody>
                    <a:bodyPr/>
                    <a:lstStyle/>
                    <a:p>
                      <a:pPr algn="ctr"/>
                      <a:r>
                        <a:rPr lang="fr-FR" sz="2800" b="0" dirty="0"/>
                        <a:t>2013/14</a:t>
                      </a:r>
                    </a:p>
                  </a:txBody>
                  <a:tcPr/>
                </a:tc>
                <a:extLst>
                  <a:ext uri="{0D108BD9-81ED-4DB2-BD59-A6C34878D82A}">
                    <a16:rowId xmlns:a16="http://schemas.microsoft.com/office/drawing/2014/main" val="2248616895"/>
                  </a:ext>
                </a:extLst>
              </a:tr>
              <a:tr h="564065">
                <a:tc>
                  <a:txBody>
                    <a:bodyPr/>
                    <a:lstStyle/>
                    <a:p>
                      <a:pPr algn="ctr"/>
                      <a:r>
                        <a:rPr lang="fr-FR" sz="2800" b="0" dirty="0"/>
                        <a:t>POUSSIN</a:t>
                      </a:r>
                    </a:p>
                  </a:txBody>
                  <a:tcPr/>
                </a:tc>
                <a:tc>
                  <a:txBody>
                    <a:bodyPr/>
                    <a:lstStyle/>
                    <a:p>
                      <a:pPr algn="ctr"/>
                      <a:r>
                        <a:rPr lang="fr-FR" sz="2800" b="0" dirty="0"/>
                        <a:t>8-9</a:t>
                      </a:r>
                    </a:p>
                  </a:txBody>
                  <a:tcPr/>
                </a:tc>
                <a:tc>
                  <a:txBody>
                    <a:bodyPr/>
                    <a:lstStyle/>
                    <a:p>
                      <a:pPr algn="ctr"/>
                      <a:r>
                        <a:rPr lang="fr-FR" sz="2800" b="0" dirty="0"/>
                        <a:t>2011/12</a:t>
                      </a:r>
                    </a:p>
                  </a:txBody>
                  <a:tcPr/>
                </a:tc>
                <a:extLst>
                  <a:ext uri="{0D108BD9-81ED-4DB2-BD59-A6C34878D82A}">
                    <a16:rowId xmlns:a16="http://schemas.microsoft.com/office/drawing/2014/main" val="1796202728"/>
                  </a:ext>
                </a:extLst>
              </a:tr>
              <a:tr h="564065">
                <a:tc>
                  <a:txBody>
                    <a:bodyPr/>
                    <a:lstStyle/>
                    <a:p>
                      <a:pPr algn="ctr"/>
                      <a:r>
                        <a:rPr lang="fr-FR" sz="2800" b="0" dirty="0"/>
                        <a:t>PUPILLE</a:t>
                      </a:r>
                    </a:p>
                  </a:txBody>
                  <a:tcPr/>
                </a:tc>
                <a:tc>
                  <a:txBody>
                    <a:bodyPr/>
                    <a:lstStyle/>
                    <a:p>
                      <a:pPr algn="ctr"/>
                      <a:r>
                        <a:rPr lang="fr-FR" sz="2800" b="0" dirty="0"/>
                        <a:t>10-11</a:t>
                      </a:r>
                    </a:p>
                  </a:txBody>
                  <a:tcPr/>
                </a:tc>
                <a:tc>
                  <a:txBody>
                    <a:bodyPr/>
                    <a:lstStyle/>
                    <a:p>
                      <a:pPr algn="ctr"/>
                      <a:r>
                        <a:rPr lang="fr-FR" sz="2800" b="0" dirty="0"/>
                        <a:t>2009/1010</a:t>
                      </a:r>
                    </a:p>
                  </a:txBody>
                  <a:tcPr/>
                </a:tc>
                <a:extLst>
                  <a:ext uri="{0D108BD9-81ED-4DB2-BD59-A6C34878D82A}">
                    <a16:rowId xmlns:a16="http://schemas.microsoft.com/office/drawing/2014/main" val="4128128260"/>
                  </a:ext>
                </a:extLst>
              </a:tr>
              <a:tr h="564065">
                <a:tc>
                  <a:txBody>
                    <a:bodyPr/>
                    <a:lstStyle/>
                    <a:p>
                      <a:pPr algn="ctr"/>
                      <a:r>
                        <a:rPr lang="fr-FR" sz="2800" b="0" dirty="0"/>
                        <a:t>BENJAMIN</a:t>
                      </a:r>
                    </a:p>
                  </a:txBody>
                  <a:tcPr/>
                </a:tc>
                <a:tc>
                  <a:txBody>
                    <a:bodyPr/>
                    <a:lstStyle/>
                    <a:p>
                      <a:pPr algn="ctr"/>
                      <a:r>
                        <a:rPr lang="fr-FR" sz="2800" b="0" dirty="0"/>
                        <a:t>12-13</a:t>
                      </a:r>
                    </a:p>
                  </a:txBody>
                  <a:tcPr/>
                </a:tc>
                <a:tc>
                  <a:txBody>
                    <a:bodyPr/>
                    <a:lstStyle/>
                    <a:p>
                      <a:pPr algn="ctr"/>
                      <a:r>
                        <a:rPr lang="fr-FR" sz="2800" b="0" dirty="0"/>
                        <a:t>2007/08</a:t>
                      </a:r>
                    </a:p>
                  </a:txBody>
                  <a:tcPr/>
                </a:tc>
                <a:extLst>
                  <a:ext uri="{0D108BD9-81ED-4DB2-BD59-A6C34878D82A}">
                    <a16:rowId xmlns:a16="http://schemas.microsoft.com/office/drawing/2014/main" val="467540003"/>
                  </a:ext>
                </a:extLst>
              </a:tr>
              <a:tr h="564065">
                <a:tc>
                  <a:txBody>
                    <a:bodyPr/>
                    <a:lstStyle/>
                    <a:p>
                      <a:pPr algn="ctr"/>
                      <a:r>
                        <a:rPr lang="fr-FR" sz="2800" b="0" dirty="0"/>
                        <a:t>MINIME</a:t>
                      </a:r>
                    </a:p>
                  </a:txBody>
                  <a:tcPr/>
                </a:tc>
                <a:tc>
                  <a:txBody>
                    <a:bodyPr/>
                    <a:lstStyle/>
                    <a:p>
                      <a:pPr algn="ctr"/>
                      <a:r>
                        <a:rPr lang="fr-FR" sz="2800" b="0" dirty="0"/>
                        <a:t>14-15</a:t>
                      </a:r>
                    </a:p>
                  </a:txBody>
                  <a:tcPr/>
                </a:tc>
                <a:tc>
                  <a:txBody>
                    <a:bodyPr/>
                    <a:lstStyle/>
                    <a:p>
                      <a:pPr algn="ctr"/>
                      <a:r>
                        <a:rPr lang="fr-FR" sz="2800" b="0" dirty="0"/>
                        <a:t>2005/06</a:t>
                      </a:r>
                    </a:p>
                  </a:txBody>
                  <a:tcPr/>
                </a:tc>
                <a:extLst>
                  <a:ext uri="{0D108BD9-81ED-4DB2-BD59-A6C34878D82A}">
                    <a16:rowId xmlns:a16="http://schemas.microsoft.com/office/drawing/2014/main" val="3671112181"/>
                  </a:ext>
                </a:extLst>
              </a:tr>
              <a:tr h="564065">
                <a:tc>
                  <a:txBody>
                    <a:bodyPr/>
                    <a:lstStyle/>
                    <a:p>
                      <a:pPr algn="ctr"/>
                      <a:r>
                        <a:rPr lang="fr-FR" sz="2800" b="0" dirty="0"/>
                        <a:t>CADET</a:t>
                      </a:r>
                    </a:p>
                  </a:txBody>
                  <a:tcPr/>
                </a:tc>
                <a:tc>
                  <a:txBody>
                    <a:bodyPr/>
                    <a:lstStyle/>
                    <a:p>
                      <a:pPr algn="ctr"/>
                      <a:r>
                        <a:rPr lang="fr-FR" sz="2800" b="0" dirty="0"/>
                        <a:t>16-17</a:t>
                      </a:r>
                    </a:p>
                  </a:txBody>
                  <a:tcPr/>
                </a:tc>
                <a:tc>
                  <a:txBody>
                    <a:bodyPr/>
                    <a:lstStyle/>
                    <a:p>
                      <a:pPr algn="ctr"/>
                      <a:r>
                        <a:rPr lang="fr-FR" sz="2800" b="0" dirty="0"/>
                        <a:t>2003/04</a:t>
                      </a:r>
                    </a:p>
                  </a:txBody>
                  <a:tcPr/>
                </a:tc>
                <a:extLst>
                  <a:ext uri="{0D108BD9-81ED-4DB2-BD59-A6C34878D82A}">
                    <a16:rowId xmlns:a16="http://schemas.microsoft.com/office/drawing/2014/main" val="2167660048"/>
                  </a:ext>
                </a:extLst>
              </a:tr>
              <a:tr h="564065">
                <a:tc>
                  <a:txBody>
                    <a:bodyPr/>
                    <a:lstStyle/>
                    <a:p>
                      <a:pPr algn="ctr"/>
                      <a:r>
                        <a:rPr lang="fr-FR" sz="2800" b="0" dirty="0"/>
                        <a:t>JUNIOR</a:t>
                      </a:r>
                    </a:p>
                  </a:txBody>
                  <a:tcPr/>
                </a:tc>
                <a:tc>
                  <a:txBody>
                    <a:bodyPr/>
                    <a:lstStyle/>
                    <a:p>
                      <a:pPr algn="ctr"/>
                      <a:r>
                        <a:rPr lang="fr-FR" sz="2800" b="0" dirty="0"/>
                        <a:t>18-19</a:t>
                      </a:r>
                    </a:p>
                  </a:txBody>
                  <a:tcPr/>
                </a:tc>
                <a:tc>
                  <a:txBody>
                    <a:bodyPr/>
                    <a:lstStyle/>
                    <a:p>
                      <a:pPr algn="ctr"/>
                      <a:r>
                        <a:rPr lang="fr-FR" sz="2800" b="0" dirty="0"/>
                        <a:t>2001/02</a:t>
                      </a:r>
                    </a:p>
                  </a:txBody>
                  <a:tcPr/>
                </a:tc>
                <a:extLst>
                  <a:ext uri="{0D108BD9-81ED-4DB2-BD59-A6C34878D82A}">
                    <a16:rowId xmlns:a16="http://schemas.microsoft.com/office/drawing/2014/main" val="2693025983"/>
                  </a:ext>
                </a:extLst>
              </a:tr>
            </a:tbl>
          </a:graphicData>
        </a:graphic>
      </p:graphicFrame>
      <p:sp>
        <p:nvSpPr>
          <p:cNvPr id="5" name="Titre 4">
            <a:extLst>
              <a:ext uri="{FF2B5EF4-FFF2-40B4-BE49-F238E27FC236}">
                <a16:creationId xmlns:a16="http://schemas.microsoft.com/office/drawing/2014/main" id="{05D0D4F0-C27C-43E1-A457-2B76207E5E00}"/>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3559631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C0BF2A1-FF71-496E-99BF-E97449FE8068}"/>
              </a:ext>
            </a:extLst>
          </p:cNvPr>
          <p:cNvSpPr>
            <a:spLocks noGrp="1"/>
          </p:cNvSpPr>
          <p:nvPr>
            <p:ph idx="4294967295"/>
          </p:nvPr>
        </p:nvSpPr>
        <p:spPr>
          <a:xfrm>
            <a:off x="838200" y="1864813"/>
            <a:ext cx="10515600" cy="4351338"/>
          </a:xfrm>
        </p:spPr>
        <p:txBody>
          <a:bodyPr/>
          <a:lstStyle/>
          <a:p>
            <a:pPr marL="0" indent="0" algn="ctr">
              <a:buNone/>
            </a:pPr>
            <a:endParaRPr lang="fr-FR" dirty="0"/>
          </a:p>
          <a:p>
            <a:pPr marL="0" indent="0" algn="ctr">
              <a:buNone/>
            </a:pPr>
            <a:endParaRPr lang="fr-FR" dirty="0"/>
          </a:p>
          <a:p>
            <a:pPr marL="0" indent="0" algn="ctr">
              <a:buNone/>
            </a:pPr>
            <a:r>
              <a:rPr lang="fr-FR" dirty="0"/>
              <a:t>IL EST OBLIGATOIRE DE PRENDRE DE S’ECLATER</a:t>
            </a:r>
          </a:p>
          <a:p>
            <a:pPr marL="0" indent="0" algn="ctr">
              <a:buNone/>
            </a:pPr>
            <a:endParaRPr lang="fr-FR" dirty="0"/>
          </a:p>
          <a:p>
            <a:pPr marL="0" indent="0" algn="ctr">
              <a:buNone/>
            </a:pPr>
            <a:r>
              <a:rPr lang="fr-FR" dirty="0"/>
              <a:t>MERCI</a:t>
            </a:r>
          </a:p>
          <a:p>
            <a:pPr marL="0" indent="0" algn="ctr">
              <a:buNone/>
            </a:pPr>
            <a:endParaRPr lang="fr-FR" dirty="0"/>
          </a:p>
          <a:p>
            <a:pPr marL="0" indent="0" algn="ctr">
              <a:buNone/>
            </a:pPr>
            <a:endParaRPr lang="fr-FR" dirty="0"/>
          </a:p>
          <a:p>
            <a:pPr marL="0" indent="0" algn="r">
              <a:buNone/>
            </a:pPr>
            <a:r>
              <a:rPr lang="fr-FR" i="1" dirty="0"/>
              <a:t>ÔBMATH</a:t>
            </a:r>
            <a:endParaRPr lang="fr-FR" dirty="0"/>
          </a:p>
          <a:p>
            <a:pPr marL="0" indent="0" algn="r">
              <a:buNone/>
            </a:pPr>
            <a:endParaRPr lang="fr-FR" dirty="0"/>
          </a:p>
        </p:txBody>
      </p:sp>
      <p:sp>
        <p:nvSpPr>
          <p:cNvPr id="4" name="Titre 4">
            <a:extLst>
              <a:ext uri="{FF2B5EF4-FFF2-40B4-BE49-F238E27FC236}">
                <a16:creationId xmlns:a16="http://schemas.microsoft.com/office/drawing/2014/main" id="{7C23E4B0-6B48-4C87-9951-B63855B1922C}"/>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229029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535E888-D300-4CB1-A8AD-449ED5103B2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
        <p:nvSpPr>
          <p:cNvPr id="3" name="Espace réservé du contenu 2">
            <a:extLst>
              <a:ext uri="{FF2B5EF4-FFF2-40B4-BE49-F238E27FC236}">
                <a16:creationId xmlns:a16="http://schemas.microsoft.com/office/drawing/2014/main" id="{A8AD97D6-7652-4754-9B89-E00FA2CA85A7}"/>
              </a:ext>
            </a:extLst>
          </p:cNvPr>
          <p:cNvSpPr>
            <a:spLocks noGrp="1"/>
          </p:cNvSpPr>
          <p:nvPr>
            <p:ph idx="4294967295"/>
          </p:nvPr>
        </p:nvSpPr>
        <p:spPr>
          <a:xfrm>
            <a:off x="838200" y="1864813"/>
            <a:ext cx="10515600" cy="4351338"/>
          </a:xfrm>
        </p:spPr>
        <p:txBody>
          <a:bodyPr/>
          <a:lstStyle/>
          <a:p>
            <a:r>
              <a:rPr lang="fr-FR" dirty="0"/>
              <a:t>Les sanctions</a:t>
            </a:r>
          </a:p>
          <a:p>
            <a:endParaRPr lang="fr-FR" dirty="0"/>
          </a:p>
          <a:p>
            <a:r>
              <a:rPr lang="fr-FR" dirty="0"/>
              <a:t>👨‍✈️  L’avertissement verbale</a:t>
            </a:r>
          </a:p>
          <a:p>
            <a:r>
              <a:rPr lang="fr-FR" dirty="0">
                <a:highlight>
                  <a:srgbClr val="FFFF00"/>
                </a:highlight>
              </a:rPr>
              <a:t>😕</a:t>
            </a:r>
            <a:r>
              <a:rPr lang="fr-FR" dirty="0"/>
              <a:t> Le carton jaune: </a:t>
            </a:r>
            <a:r>
              <a:rPr lang="fr-FR" dirty="0" err="1"/>
              <a:t>stop&amp;Go</a:t>
            </a:r>
            <a:r>
              <a:rPr lang="fr-FR" dirty="0"/>
              <a:t>, si la faute peut être réparée</a:t>
            </a:r>
          </a:p>
          <a:p>
            <a:r>
              <a:rPr lang="fr-FR" dirty="0">
                <a:highlight>
                  <a:srgbClr val="00FFFF"/>
                </a:highlight>
              </a:rPr>
              <a:t>💤</a:t>
            </a:r>
            <a:r>
              <a:rPr lang="fr-FR" dirty="0"/>
              <a:t> Le carton bleu: drafting</a:t>
            </a:r>
          </a:p>
          <a:p>
            <a:r>
              <a:rPr lang="fr-FR" dirty="0">
                <a:highlight>
                  <a:srgbClr val="FF0000"/>
                </a:highlight>
              </a:rPr>
              <a:t>🤬</a:t>
            </a:r>
            <a:r>
              <a:rPr lang="fr-FR" dirty="0"/>
              <a:t> Le carton rouge: disqualification/mise hors course</a:t>
            </a:r>
          </a:p>
        </p:txBody>
      </p:sp>
      <p:pic>
        <p:nvPicPr>
          <p:cNvPr id="4" name="Image 3">
            <a:extLst>
              <a:ext uri="{FF2B5EF4-FFF2-40B4-BE49-F238E27FC236}">
                <a16:creationId xmlns:a16="http://schemas.microsoft.com/office/drawing/2014/main" id="{B985343E-8D52-44A5-9B2D-9DFDF142AD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368984"/>
            <a:ext cx="816842" cy="1158818"/>
          </a:xfrm>
          <a:prstGeom prst="rect">
            <a:avLst/>
          </a:prstGeom>
        </p:spPr>
      </p:pic>
    </p:spTree>
    <p:extLst>
      <p:ext uri="{BB962C8B-B14F-4D97-AF65-F5344CB8AC3E}">
        <p14:creationId xmlns:p14="http://schemas.microsoft.com/office/powerpoint/2010/main" val="25883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3EBF1CB-9217-4FE2-B582-EA894F65C32F}"/>
              </a:ext>
            </a:extLst>
          </p:cNvPr>
          <p:cNvSpPr>
            <a:spLocks noGrp="1"/>
          </p:cNvSpPr>
          <p:nvPr>
            <p:ph idx="4294967295"/>
          </p:nvPr>
        </p:nvSpPr>
        <p:spPr>
          <a:xfrm>
            <a:off x="838200" y="1864813"/>
            <a:ext cx="10515600" cy="4351338"/>
          </a:xfrm>
        </p:spPr>
        <p:txBody>
          <a:bodyPr>
            <a:normAutofit fontScale="85000" lnSpcReduction="20000"/>
          </a:bodyPr>
          <a:lstStyle/>
          <a:p>
            <a:pPr marL="0" indent="0" algn="ctr">
              <a:buNone/>
            </a:pPr>
            <a:r>
              <a:rPr lang="fr-FR" sz="3500" dirty="0"/>
              <a:t>Avant</a:t>
            </a:r>
          </a:p>
          <a:p>
            <a:pPr marL="0" indent="0">
              <a:buNone/>
            </a:pPr>
            <a:endParaRPr lang="fr-FR" dirty="0"/>
          </a:p>
          <a:p>
            <a:pPr marL="0" indent="0">
              <a:buNone/>
            </a:pPr>
            <a:r>
              <a:rPr lang="fr-FR" dirty="0"/>
              <a:t>L’avant course commence au retrait des dossard, à partir de ce moment, tout arbitre peut sanctionner (ex, insulte, irrespect envers un bénévole ou un concurrent </a:t>
            </a:r>
            <a:r>
              <a:rPr lang="fr-FR" dirty="0">
                <a:highlight>
                  <a:srgbClr val="FF0000"/>
                </a:highlight>
              </a:rPr>
              <a:t>🤬)</a:t>
            </a:r>
            <a:endParaRPr lang="fr-FR" dirty="0"/>
          </a:p>
          <a:p>
            <a:pPr marL="0" indent="0">
              <a:buNone/>
            </a:pPr>
            <a:endParaRPr lang="fr-FR" dirty="0"/>
          </a:p>
          <a:p>
            <a:r>
              <a:rPr lang="fr-FR" dirty="0"/>
              <a:t>L’entrée de l’Aire de Transition (AT):</a:t>
            </a:r>
          </a:p>
          <a:p>
            <a:pPr lvl="1"/>
            <a:r>
              <a:rPr lang="fr-FR" dirty="0"/>
              <a:t>Dossard avec attache trois points minimum</a:t>
            </a:r>
          </a:p>
          <a:p>
            <a:pPr lvl="1"/>
            <a:r>
              <a:rPr lang="fr-FR" dirty="0"/>
              <a:t>Casque attaché</a:t>
            </a:r>
          </a:p>
          <a:p>
            <a:pPr lvl="1"/>
            <a:r>
              <a:rPr lang="fr-FR" dirty="0"/>
              <a:t>Vérification du vélo </a:t>
            </a:r>
          </a:p>
          <a:p>
            <a:pPr lvl="2"/>
            <a:r>
              <a:rPr lang="fr-FR" dirty="0"/>
              <a:t>Freins fonctionnant sur chaque roue</a:t>
            </a:r>
          </a:p>
          <a:p>
            <a:pPr lvl="2"/>
            <a:r>
              <a:rPr lang="fr-FR" dirty="0"/>
              <a:t>Bouchons de guidon</a:t>
            </a:r>
          </a:p>
          <a:p>
            <a:pPr lvl="2"/>
            <a:r>
              <a:rPr lang="fr-FR" dirty="0"/>
              <a:t>Plaque de cadre</a:t>
            </a:r>
          </a:p>
        </p:txBody>
      </p:sp>
      <p:sp>
        <p:nvSpPr>
          <p:cNvPr id="4" name="Titre 4">
            <a:extLst>
              <a:ext uri="{FF2B5EF4-FFF2-40B4-BE49-F238E27FC236}">
                <a16:creationId xmlns:a16="http://schemas.microsoft.com/office/drawing/2014/main" id="{72890CAC-9893-403F-8E46-A90C1DD2D2EC}"/>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333811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33EF882-E897-40D9-A2BD-1BE5348B6949}"/>
              </a:ext>
            </a:extLst>
          </p:cNvPr>
          <p:cNvSpPr>
            <a:spLocks noGrp="1"/>
          </p:cNvSpPr>
          <p:nvPr>
            <p:ph idx="4294967295"/>
          </p:nvPr>
        </p:nvSpPr>
        <p:spPr>
          <a:xfrm>
            <a:off x="838200" y="1864813"/>
            <a:ext cx="10515600" cy="4351338"/>
          </a:xfrm>
        </p:spPr>
        <p:txBody>
          <a:bodyPr/>
          <a:lstStyle/>
          <a:p>
            <a:r>
              <a:rPr lang="fr-FR" dirty="0"/>
              <a:t>Dans l’AT:</a:t>
            </a:r>
          </a:p>
          <a:p>
            <a:pPr lvl="1"/>
            <a:r>
              <a:rPr lang="fr-FR" dirty="0"/>
              <a:t>Ne poser que le nécessaire du coté désigné par l’organisation</a:t>
            </a:r>
          </a:p>
          <a:p>
            <a:pPr lvl="1"/>
            <a:r>
              <a:rPr lang="fr-FR" dirty="0"/>
              <a:t>Respecter son emplacement avant et pendant la course</a:t>
            </a:r>
          </a:p>
          <a:p>
            <a:pPr lvl="1"/>
            <a:r>
              <a:rPr lang="fr-FR" dirty="0"/>
              <a:t>Rien ne doit dépasser de la roue avant, ni sur le vélo, ni à terre</a:t>
            </a:r>
          </a:p>
          <a:p>
            <a:pPr lvl="1"/>
            <a:r>
              <a:rPr lang="fr-FR" dirty="0"/>
              <a:t>Aucun signe distinctif (dossard visible sur le cadre, t-shirt ou serviette pendu au guidon/cadre…)</a:t>
            </a:r>
          </a:p>
          <a:p>
            <a:pPr lvl="1"/>
            <a:endParaRPr lang="fr-FR" dirty="0"/>
          </a:p>
          <a:p>
            <a:pPr lvl="1"/>
            <a:endParaRPr lang="fr-FR" dirty="0"/>
          </a:p>
          <a:p>
            <a:pPr marL="457200" lvl="1" indent="0">
              <a:buNone/>
            </a:pPr>
            <a:r>
              <a:rPr lang="fr-FR" dirty="0"/>
              <a:t>             </a:t>
            </a:r>
            <a:r>
              <a:rPr lang="fr-FR" sz="4800" dirty="0">
                <a:solidFill>
                  <a:srgbClr val="FF0000"/>
                </a:solidFill>
              </a:rPr>
              <a:t>X                   </a:t>
            </a:r>
            <a:r>
              <a:rPr lang="fr-FR" sz="4800" dirty="0" err="1">
                <a:solidFill>
                  <a:srgbClr val="FF0000"/>
                </a:solidFill>
              </a:rPr>
              <a:t>X</a:t>
            </a:r>
            <a:r>
              <a:rPr lang="fr-FR" sz="4800" dirty="0">
                <a:solidFill>
                  <a:srgbClr val="FF0000"/>
                </a:solidFill>
              </a:rPr>
              <a:t>                  </a:t>
            </a:r>
            <a:r>
              <a:rPr lang="fr-FR" sz="4800" dirty="0">
                <a:solidFill>
                  <a:srgbClr val="92D050"/>
                </a:solidFill>
              </a:rPr>
              <a:t>V</a:t>
            </a:r>
            <a:endParaRPr lang="fr-FR" dirty="0"/>
          </a:p>
        </p:txBody>
      </p:sp>
      <p:pic>
        <p:nvPicPr>
          <p:cNvPr id="9" name="Image 8">
            <a:extLst>
              <a:ext uri="{FF2B5EF4-FFF2-40B4-BE49-F238E27FC236}">
                <a16:creationId xmlns:a16="http://schemas.microsoft.com/office/drawing/2014/main" id="{2C6F7C62-0733-49E4-BFCF-057E0DC05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6101" y="4510087"/>
            <a:ext cx="1203465" cy="1666875"/>
          </a:xfrm>
          <a:prstGeom prst="rect">
            <a:avLst/>
          </a:prstGeom>
        </p:spPr>
      </p:pic>
      <p:pic>
        <p:nvPicPr>
          <p:cNvPr id="11" name="Image 10">
            <a:extLst>
              <a:ext uri="{FF2B5EF4-FFF2-40B4-BE49-F238E27FC236}">
                <a16:creationId xmlns:a16="http://schemas.microsoft.com/office/drawing/2014/main" id="{1517871D-1CD8-4FF3-BDAC-6653FDDB5D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23301" y="4510087"/>
            <a:ext cx="2225364" cy="1666875"/>
          </a:xfrm>
          <a:prstGeom prst="rect">
            <a:avLst/>
          </a:prstGeom>
        </p:spPr>
      </p:pic>
      <p:pic>
        <p:nvPicPr>
          <p:cNvPr id="13" name="Image 12">
            <a:extLst>
              <a:ext uri="{FF2B5EF4-FFF2-40B4-BE49-F238E27FC236}">
                <a16:creationId xmlns:a16="http://schemas.microsoft.com/office/drawing/2014/main" id="{C8A711CD-A369-481F-B788-7F0194C7D1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6017" y="4510088"/>
            <a:ext cx="1276350" cy="1666875"/>
          </a:xfrm>
          <a:prstGeom prst="rect">
            <a:avLst/>
          </a:prstGeom>
        </p:spPr>
      </p:pic>
      <p:sp>
        <p:nvSpPr>
          <p:cNvPr id="7" name="Titre 4">
            <a:extLst>
              <a:ext uri="{FF2B5EF4-FFF2-40B4-BE49-F238E27FC236}">
                <a16:creationId xmlns:a16="http://schemas.microsoft.com/office/drawing/2014/main" id="{3640F3B3-3EAC-409C-9542-5DB36C26569B}"/>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3141302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CD0C3F-F602-4972-B984-0B3FA802BE4E}"/>
              </a:ext>
            </a:extLst>
          </p:cNvPr>
          <p:cNvSpPr>
            <a:spLocks noGrp="1"/>
          </p:cNvSpPr>
          <p:nvPr>
            <p:ph idx="4294967295"/>
          </p:nvPr>
        </p:nvSpPr>
        <p:spPr>
          <a:xfrm>
            <a:off x="838200" y="1864813"/>
            <a:ext cx="10515600" cy="4351338"/>
          </a:xfrm>
          <a:noFill/>
        </p:spPr>
        <p:txBody>
          <a:bodyPr>
            <a:normAutofit/>
          </a:bodyPr>
          <a:lstStyle/>
          <a:p>
            <a:pPr marL="0" indent="0" algn="ctr">
              <a:buNone/>
            </a:pPr>
            <a:r>
              <a:rPr lang="fr-FR" sz="3200" dirty="0"/>
              <a:t>Natation</a:t>
            </a:r>
          </a:p>
          <a:p>
            <a:pPr marL="0" indent="0" algn="ctr">
              <a:buNone/>
            </a:pPr>
            <a:endParaRPr lang="fr-FR" dirty="0"/>
          </a:p>
          <a:p>
            <a:r>
              <a:rPr lang="fr-FR" dirty="0"/>
              <a:t>Respecter la procédure de départ, timing et ligne</a:t>
            </a:r>
          </a:p>
          <a:p>
            <a:r>
              <a:rPr lang="fr-FR" dirty="0"/>
              <a:t>Il est autorisé de s’accrocher, s’appuyer, se mettre debout, mais en statique uniquement pour se reposer, SAUF sur les bouées</a:t>
            </a:r>
          </a:p>
          <a:p>
            <a:r>
              <a:rPr lang="fr-FR" dirty="0"/>
              <a:t>Bonnet obligatoire </a:t>
            </a:r>
            <a:r>
              <a:rPr lang="fr-FR" dirty="0">
                <a:highlight>
                  <a:srgbClr val="FFFF00"/>
                </a:highlight>
              </a:rPr>
              <a:t>😕</a:t>
            </a:r>
            <a:r>
              <a:rPr lang="fr-FR" dirty="0"/>
              <a:t> ou </a:t>
            </a:r>
            <a:r>
              <a:rPr lang="fr-FR" dirty="0">
                <a:highlight>
                  <a:srgbClr val="FF0000"/>
                </a:highlight>
              </a:rPr>
              <a:t>🤬</a:t>
            </a:r>
            <a:endParaRPr lang="fr-FR" dirty="0"/>
          </a:p>
          <a:p>
            <a:r>
              <a:rPr lang="fr-FR" dirty="0"/>
              <a:t>Interdiction de tirer, couler, ouvrir une combinaison </a:t>
            </a:r>
            <a:r>
              <a:rPr lang="fr-FR" dirty="0">
                <a:highlight>
                  <a:srgbClr val="FF0000"/>
                </a:highlight>
              </a:rPr>
              <a:t>🤬</a:t>
            </a:r>
            <a:endParaRPr lang="fr-FR" dirty="0"/>
          </a:p>
        </p:txBody>
      </p:sp>
      <p:sp>
        <p:nvSpPr>
          <p:cNvPr id="4" name="Titre 4">
            <a:extLst>
              <a:ext uri="{FF2B5EF4-FFF2-40B4-BE49-F238E27FC236}">
                <a16:creationId xmlns:a16="http://schemas.microsoft.com/office/drawing/2014/main" id="{620E6E05-BB2B-4D00-888B-E11DC9ECF71C}"/>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3176841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B97DFC4-2B95-48C6-A512-2B98376DED7C}"/>
              </a:ext>
            </a:extLst>
          </p:cNvPr>
          <p:cNvSpPr>
            <a:spLocks noGrp="1"/>
          </p:cNvSpPr>
          <p:nvPr>
            <p:ph idx="4294967295"/>
          </p:nvPr>
        </p:nvSpPr>
        <p:spPr>
          <a:xfrm>
            <a:off x="838200" y="1864813"/>
            <a:ext cx="10515600" cy="4351338"/>
          </a:xfrm>
        </p:spPr>
        <p:txBody>
          <a:bodyPr>
            <a:normAutofit fontScale="92500" lnSpcReduction="10000"/>
          </a:bodyPr>
          <a:lstStyle/>
          <a:p>
            <a:pPr algn="ctr"/>
            <a:r>
              <a:rPr lang="fr-FR" sz="3200" dirty="0"/>
              <a:t>T1</a:t>
            </a:r>
            <a:endParaRPr lang="fr-FR" dirty="0"/>
          </a:p>
          <a:p>
            <a:endParaRPr lang="fr-FR" sz="3200" dirty="0"/>
          </a:p>
          <a:p>
            <a:r>
              <a:rPr lang="fr-FR" sz="3200" dirty="0"/>
              <a:t>Nudité interdite </a:t>
            </a:r>
            <a:r>
              <a:rPr lang="fr-FR" sz="3200" dirty="0">
                <a:highlight>
                  <a:srgbClr val="FF0000"/>
                </a:highlight>
              </a:rPr>
              <a:t>🤬</a:t>
            </a:r>
          </a:p>
          <a:p>
            <a:r>
              <a:rPr lang="fr-FR" sz="3200" dirty="0"/>
              <a:t>L’emplacement doit rester propre </a:t>
            </a:r>
            <a:r>
              <a:rPr lang="fr-FR" sz="3200" dirty="0">
                <a:highlight>
                  <a:srgbClr val="FFFF00"/>
                </a:highlight>
              </a:rPr>
              <a:t>😕</a:t>
            </a:r>
            <a:r>
              <a:rPr lang="fr-FR" sz="3200" dirty="0"/>
              <a:t> ou </a:t>
            </a:r>
            <a:r>
              <a:rPr lang="fr-FR" sz="3200" dirty="0">
                <a:highlight>
                  <a:srgbClr val="FF0000"/>
                </a:highlight>
              </a:rPr>
              <a:t>🤬</a:t>
            </a:r>
            <a:endParaRPr lang="fr-FR" sz="3200" dirty="0"/>
          </a:p>
          <a:p>
            <a:r>
              <a:rPr lang="fr-FR" sz="3200" dirty="0"/>
              <a:t>Dès que le vélo est en main, le casque doit être attaché </a:t>
            </a:r>
            <a:r>
              <a:rPr lang="fr-FR" sz="3200" dirty="0">
                <a:highlight>
                  <a:srgbClr val="FFFF00"/>
                </a:highlight>
              </a:rPr>
              <a:t>😕</a:t>
            </a:r>
          </a:p>
          <a:p>
            <a:r>
              <a:rPr lang="fr-FR" sz="3200" dirty="0"/>
              <a:t>Le dossard derrière 👨‍✈️ </a:t>
            </a:r>
          </a:p>
          <a:p>
            <a:r>
              <a:rPr lang="fr-FR" sz="3200" dirty="0"/>
              <a:t>Interdit de monter sur le vélo jusqu’à la ligne de montée</a:t>
            </a:r>
          </a:p>
          <a:p>
            <a:r>
              <a:rPr lang="fr-FR" sz="3200" dirty="0"/>
              <a:t>Ravitaillement perso autorisé en laissant les déchets sur l’emplacement</a:t>
            </a:r>
          </a:p>
        </p:txBody>
      </p:sp>
      <p:sp>
        <p:nvSpPr>
          <p:cNvPr id="4" name="Titre 4">
            <a:extLst>
              <a:ext uri="{FF2B5EF4-FFF2-40B4-BE49-F238E27FC236}">
                <a16:creationId xmlns:a16="http://schemas.microsoft.com/office/drawing/2014/main" id="{589403F6-8C0D-4D87-A1C0-38E4E09A31A3}"/>
              </a:ext>
            </a:extLst>
          </p:cNvPr>
          <p:cNvSpPr>
            <a:spLocks noGrp="1"/>
          </p:cNvSpPr>
          <p:nvPr>
            <p:ph type="title"/>
          </p:nvPr>
        </p:nvSpPr>
        <p:spPr>
          <a:xfrm>
            <a:off x="838200" y="391629"/>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200795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8DE6D4-25E7-4DEF-85D8-EEA74A3D263C}"/>
              </a:ext>
            </a:extLst>
          </p:cNvPr>
          <p:cNvSpPr>
            <a:spLocks noGrp="1"/>
          </p:cNvSpPr>
          <p:nvPr>
            <p:ph idx="4294967295"/>
          </p:nvPr>
        </p:nvSpPr>
        <p:spPr>
          <a:xfrm>
            <a:off x="838200" y="1825625"/>
            <a:ext cx="10515600" cy="4508914"/>
          </a:xfrm>
        </p:spPr>
        <p:txBody>
          <a:bodyPr>
            <a:normAutofit fontScale="92500" lnSpcReduction="20000"/>
          </a:bodyPr>
          <a:lstStyle/>
          <a:p>
            <a:pPr marL="0" indent="0" algn="ctr">
              <a:buNone/>
            </a:pPr>
            <a:r>
              <a:rPr lang="fr-FR" sz="3200" dirty="0"/>
              <a:t>Vélo</a:t>
            </a:r>
          </a:p>
          <a:p>
            <a:pPr marL="0" indent="0" algn="ctr">
              <a:buNone/>
            </a:pPr>
            <a:endParaRPr lang="fr-FR" dirty="0"/>
          </a:p>
          <a:p>
            <a:r>
              <a:rPr lang="fr-FR" sz="3200" dirty="0"/>
              <a:t>Au moins un appui après la ligne avant de monter sur le vélo, c’est le pied qui compte, pas le vélo </a:t>
            </a:r>
            <a:r>
              <a:rPr lang="fr-FR" sz="3200" dirty="0">
                <a:highlight>
                  <a:srgbClr val="FFFF00"/>
                </a:highlight>
              </a:rPr>
              <a:t>😕</a:t>
            </a:r>
          </a:p>
          <a:p>
            <a:r>
              <a:rPr lang="fr-FR" sz="3200" dirty="0"/>
              <a:t>Dossard derrière ou </a:t>
            </a:r>
            <a:r>
              <a:rPr lang="fr-FR" sz="3200" dirty="0">
                <a:highlight>
                  <a:srgbClr val="FFFF00"/>
                </a:highlight>
              </a:rPr>
              <a:t>😕</a:t>
            </a:r>
          </a:p>
          <a:p>
            <a:r>
              <a:rPr lang="fr-FR" sz="3200" dirty="0"/>
              <a:t>Jeter ses déchets en dehors des zones propres </a:t>
            </a:r>
            <a:r>
              <a:rPr lang="fr-FR" sz="3200" dirty="0">
                <a:highlight>
                  <a:srgbClr val="FFFF00"/>
                </a:highlight>
              </a:rPr>
              <a:t>😕</a:t>
            </a:r>
            <a:r>
              <a:rPr lang="fr-FR" sz="3200" dirty="0"/>
              <a:t> ou </a:t>
            </a:r>
            <a:r>
              <a:rPr lang="fr-FR" sz="3200" dirty="0">
                <a:highlight>
                  <a:srgbClr val="FF0000"/>
                </a:highlight>
              </a:rPr>
              <a:t>🤬</a:t>
            </a:r>
            <a:endParaRPr lang="fr-FR" sz="3200" dirty="0"/>
          </a:p>
          <a:p>
            <a:r>
              <a:rPr lang="fr-FR" sz="3200" dirty="0"/>
              <a:t>Gêner un concurrent </a:t>
            </a:r>
            <a:r>
              <a:rPr lang="fr-FR" sz="3200" dirty="0">
                <a:highlight>
                  <a:srgbClr val="FF0000"/>
                </a:highlight>
              </a:rPr>
              <a:t>🤬</a:t>
            </a:r>
            <a:endParaRPr lang="fr-FR" sz="3200" dirty="0"/>
          </a:p>
          <a:p>
            <a:r>
              <a:rPr lang="fr-FR" sz="3200" dirty="0"/>
              <a:t>Aide extérieure </a:t>
            </a:r>
            <a:r>
              <a:rPr lang="fr-FR" sz="3200" dirty="0">
                <a:highlight>
                  <a:srgbClr val="FF0000"/>
                </a:highlight>
              </a:rPr>
              <a:t>🤬</a:t>
            </a:r>
            <a:endParaRPr lang="fr-FR" sz="3200" dirty="0"/>
          </a:p>
          <a:p>
            <a:r>
              <a:rPr lang="fr-FR" sz="3200" dirty="0"/>
              <a:t>Au moins un appui avant la ligne de descente avant de descendre du vélo </a:t>
            </a:r>
            <a:r>
              <a:rPr lang="fr-FR" sz="3200" dirty="0">
                <a:highlight>
                  <a:srgbClr val="FFFF00"/>
                </a:highlight>
              </a:rPr>
              <a:t>😕</a:t>
            </a:r>
          </a:p>
          <a:p>
            <a:endParaRPr lang="fr-FR" sz="3200" dirty="0"/>
          </a:p>
          <a:p>
            <a:endParaRPr lang="fr-FR" sz="3200" dirty="0"/>
          </a:p>
          <a:p>
            <a:endParaRPr lang="fr-FR" sz="3200" dirty="0"/>
          </a:p>
          <a:p>
            <a:endParaRPr lang="fr-FR" sz="3200" dirty="0"/>
          </a:p>
        </p:txBody>
      </p:sp>
      <p:sp>
        <p:nvSpPr>
          <p:cNvPr id="4" name="Titre 4">
            <a:extLst>
              <a:ext uri="{FF2B5EF4-FFF2-40B4-BE49-F238E27FC236}">
                <a16:creationId xmlns:a16="http://schemas.microsoft.com/office/drawing/2014/main" id="{3334317C-3296-4EF6-B22C-60669B611D5F}"/>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905169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95095AE-62F3-472F-A6A8-1E1E93789BD7}"/>
              </a:ext>
            </a:extLst>
          </p:cNvPr>
          <p:cNvSpPr>
            <a:spLocks noGrp="1"/>
          </p:cNvSpPr>
          <p:nvPr>
            <p:ph idx="4294967295"/>
          </p:nvPr>
        </p:nvSpPr>
        <p:spPr>
          <a:xfrm>
            <a:off x="838200" y="1864813"/>
            <a:ext cx="10515600" cy="4351338"/>
          </a:xfrm>
        </p:spPr>
        <p:txBody>
          <a:bodyPr/>
          <a:lstStyle/>
          <a:p>
            <a:r>
              <a:rPr lang="fr-FR" dirty="0"/>
              <a:t>Zone d’Aspiration Abris (AA):</a:t>
            </a:r>
          </a:p>
          <a:p>
            <a:pPr lvl="1"/>
            <a:r>
              <a:rPr lang="fr-FR" dirty="0"/>
              <a:t>Distance prise entre les roues avant de chaque vélo</a:t>
            </a:r>
          </a:p>
          <a:p>
            <a:pPr lvl="1"/>
            <a:r>
              <a:rPr lang="fr-FR" dirty="0"/>
              <a:t>7m pour jeune et XS à M</a:t>
            </a:r>
          </a:p>
          <a:p>
            <a:pPr lvl="1"/>
            <a:r>
              <a:rPr lang="fr-FR" dirty="0"/>
              <a:t>Largeur du vélo/véhicule</a:t>
            </a:r>
          </a:p>
          <a:p>
            <a:pPr lvl="1"/>
            <a:r>
              <a:rPr lang="fr-FR" dirty="0"/>
              <a:t>25’’ pour dépasser, le concurrent dépassé doit faire l’effort de sortir de la zone d’AA, et donc ralentir</a:t>
            </a:r>
          </a:p>
          <a:p>
            <a:pPr lvl="1"/>
            <a:r>
              <a:rPr lang="fr-FR" dirty="0"/>
              <a:t>Sinon </a:t>
            </a:r>
            <a:r>
              <a:rPr lang="fr-FR" dirty="0">
                <a:highlight>
                  <a:srgbClr val="00FFFF"/>
                </a:highlight>
              </a:rPr>
              <a:t>💤</a:t>
            </a:r>
            <a:r>
              <a:rPr lang="fr-FR" dirty="0"/>
              <a:t> (dans les faits, 👨‍✈️ la première fois, mais pas obligatoire…)</a:t>
            </a:r>
          </a:p>
          <a:p>
            <a:pPr lvl="1"/>
            <a:endParaRPr lang="fr-FR" dirty="0"/>
          </a:p>
          <a:p>
            <a:endParaRPr lang="fr-FR" dirty="0"/>
          </a:p>
        </p:txBody>
      </p:sp>
      <p:sp>
        <p:nvSpPr>
          <p:cNvPr id="4" name="Titre 4">
            <a:extLst>
              <a:ext uri="{FF2B5EF4-FFF2-40B4-BE49-F238E27FC236}">
                <a16:creationId xmlns:a16="http://schemas.microsoft.com/office/drawing/2014/main" id="{417E464E-E092-481B-B3BE-3EB00C26D3D3}"/>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1545825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CAFA415-B57D-481A-A22F-A882780CF246}"/>
              </a:ext>
            </a:extLst>
          </p:cNvPr>
          <p:cNvSpPr>
            <a:spLocks noGrp="1"/>
          </p:cNvSpPr>
          <p:nvPr>
            <p:ph idx="4294967295"/>
          </p:nvPr>
        </p:nvSpPr>
        <p:spPr>
          <a:xfrm>
            <a:off x="838200" y="1864813"/>
            <a:ext cx="10515600" cy="4351338"/>
          </a:xfrm>
        </p:spPr>
        <p:txBody>
          <a:bodyPr>
            <a:normAutofit/>
          </a:bodyPr>
          <a:lstStyle/>
          <a:p>
            <a:r>
              <a:rPr lang="fr-FR" dirty="0"/>
              <a:t>Carton bleu </a:t>
            </a:r>
            <a:r>
              <a:rPr lang="fr-FR" dirty="0">
                <a:highlight>
                  <a:srgbClr val="00FFFF"/>
                </a:highlight>
              </a:rPr>
              <a:t>💤</a:t>
            </a:r>
            <a:r>
              <a:rPr lang="fr-FR" dirty="0"/>
              <a:t>:</a:t>
            </a:r>
          </a:p>
          <a:p>
            <a:pPr lvl="1"/>
            <a:endParaRPr lang="fr-FR" dirty="0"/>
          </a:p>
          <a:p>
            <a:pPr lvl="1"/>
            <a:r>
              <a:rPr lang="fr-FR" dirty="0"/>
              <a:t>C’est une pénalité en temps, il revient à l’athlète de s’arrêter sous la tente de pénalité et d’annoncer le nombre de cartons reçus. Depuis 2020, cette tente se trouve obligatoirement sur le parcours vélo, sur le parcours ou avant la ligne de descente</a:t>
            </a:r>
          </a:p>
          <a:p>
            <a:pPr lvl="1"/>
            <a:r>
              <a:rPr lang="fr-FR" dirty="0"/>
              <a:t>Si la pénalité n’est pas effectuées </a:t>
            </a:r>
            <a:r>
              <a:rPr lang="fr-FR" dirty="0">
                <a:highlight>
                  <a:srgbClr val="FF0000"/>
                </a:highlight>
              </a:rPr>
              <a:t>🤬</a:t>
            </a:r>
            <a:r>
              <a:rPr lang="fr-FR" dirty="0"/>
              <a:t> DSQ post course</a:t>
            </a:r>
          </a:p>
          <a:p>
            <a:pPr lvl="1"/>
            <a:r>
              <a:rPr lang="fr-FR" dirty="0"/>
              <a:t>Les pénalités:</a:t>
            </a:r>
          </a:p>
          <a:p>
            <a:pPr lvl="2"/>
            <a:r>
              <a:rPr lang="fr-FR" dirty="0"/>
              <a:t>1’ jeune à S</a:t>
            </a:r>
          </a:p>
        </p:txBody>
      </p:sp>
      <p:sp>
        <p:nvSpPr>
          <p:cNvPr id="4" name="Titre 4">
            <a:extLst>
              <a:ext uri="{FF2B5EF4-FFF2-40B4-BE49-F238E27FC236}">
                <a16:creationId xmlns:a16="http://schemas.microsoft.com/office/drawing/2014/main" id="{BFE3AC64-A046-4B7F-AAE3-1CC5433D593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Tree>
    <p:extLst>
      <p:ext uri="{BB962C8B-B14F-4D97-AF65-F5344CB8AC3E}">
        <p14:creationId xmlns:p14="http://schemas.microsoft.com/office/powerpoint/2010/main" val="14085892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781</Words>
  <Application>Microsoft Office PowerPoint</Application>
  <PresentationFormat>Grand écran</PresentationFormat>
  <Paragraphs>139</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Calibri Light</vt:lpstr>
      <vt:lpstr>Thème Office</vt:lpstr>
      <vt:lpstr>Règlementation sportive</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Règlementation sportive</dc:title>
  <dc:creator>Vernardet, Mathieu</dc:creator>
  <cp:lastModifiedBy>Vernardet, Mathieu</cp:lastModifiedBy>
  <cp:revision>30</cp:revision>
  <dcterms:created xsi:type="dcterms:W3CDTF">2020-01-26T04:43:11Z</dcterms:created>
  <dcterms:modified xsi:type="dcterms:W3CDTF">2020-02-08T15:58:18Z</dcterms:modified>
</cp:coreProperties>
</file>